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4"/>
  </p:notesMasterIdLst>
  <p:handoutMasterIdLst>
    <p:handoutMasterId r:id="rId25"/>
  </p:handoutMasterIdLst>
  <p:sldIdLst>
    <p:sldId id="256" r:id="rId2"/>
    <p:sldId id="494" r:id="rId3"/>
    <p:sldId id="606" r:id="rId4"/>
    <p:sldId id="616" r:id="rId5"/>
    <p:sldId id="617" r:id="rId6"/>
    <p:sldId id="607" r:id="rId7"/>
    <p:sldId id="618" r:id="rId8"/>
    <p:sldId id="619" r:id="rId9"/>
    <p:sldId id="621" r:id="rId10"/>
    <p:sldId id="626" r:id="rId11"/>
    <p:sldId id="615" r:id="rId12"/>
    <p:sldId id="624" r:id="rId13"/>
    <p:sldId id="620" r:id="rId14"/>
    <p:sldId id="625" r:id="rId15"/>
    <p:sldId id="605" r:id="rId16"/>
    <p:sldId id="614" r:id="rId17"/>
    <p:sldId id="622" r:id="rId18"/>
    <p:sldId id="629" r:id="rId19"/>
    <p:sldId id="627" r:id="rId20"/>
    <p:sldId id="623" r:id="rId21"/>
    <p:sldId id="628" r:id="rId22"/>
    <p:sldId id="612" r:id="rId23"/>
  </p:sldIdLst>
  <p:sldSz cx="13817600" cy="7772400"/>
  <p:notesSz cx="6858000" cy="9144000"/>
  <p:defaultTextStyle>
    <a:defPPr>
      <a:defRPr lang="en-US"/>
    </a:defPPr>
    <a:lvl1pPr marL="0" algn="l" defTabSz="1018824" rtl="0" eaLnBrk="1" latinLnBrk="0" hangingPunct="1">
      <a:defRPr sz="2006" kern="1200">
        <a:solidFill>
          <a:schemeClr val="tx1"/>
        </a:solidFill>
        <a:latin typeface="+mn-lt"/>
        <a:ea typeface="+mn-ea"/>
        <a:cs typeface="+mn-cs"/>
      </a:defRPr>
    </a:lvl1pPr>
    <a:lvl2pPr marL="509412" algn="l" defTabSz="1018824" rtl="0" eaLnBrk="1" latinLnBrk="0" hangingPunct="1">
      <a:defRPr sz="2006" kern="1200">
        <a:solidFill>
          <a:schemeClr val="tx1"/>
        </a:solidFill>
        <a:latin typeface="+mn-lt"/>
        <a:ea typeface="+mn-ea"/>
        <a:cs typeface="+mn-cs"/>
      </a:defRPr>
    </a:lvl2pPr>
    <a:lvl3pPr marL="1018824" algn="l" defTabSz="1018824" rtl="0" eaLnBrk="1" latinLnBrk="0" hangingPunct="1">
      <a:defRPr sz="2006" kern="1200">
        <a:solidFill>
          <a:schemeClr val="tx1"/>
        </a:solidFill>
        <a:latin typeface="+mn-lt"/>
        <a:ea typeface="+mn-ea"/>
        <a:cs typeface="+mn-cs"/>
      </a:defRPr>
    </a:lvl3pPr>
    <a:lvl4pPr marL="1528237" algn="l" defTabSz="1018824" rtl="0" eaLnBrk="1" latinLnBrk="0" hangingPunct="1">
      <a:defRPr sz="2006" kern="1200">
        <a:solidFill>
          <a:schemeClr val="tx1"/>
        </a:solidFill>
        <a:latin typeface="+mn-lt"/>
        <a:ea typeface="+mn-ea"/>
        <a:cs typeface="+mn-cs"/>
      </a:defRPr>
    </a:lvl4pPr>
    <a:lvl5pPr marL="2037649" algn="l" defTabSz="1018824" rtl="0" eaLnBrk="1" latinLnBrk="0" hangingPunct="1">
      <a:defRPr sz="2006" kern="1200">
        <a:solidFill>
          <a:schemeClr val="tx1"/>
        </a:solidFill>
        <a:latin typeface="+mn-lt"/>
        <a:ea typeface="+mn-ea"/>
        <a:cs typeface="+mn-cs"/>
      </a:defRPr>
    </a:lvl5pPr>
    <a:lvl6pPr marL="2547061" algn="l" defTabSz="1018824" rtl="0" eaLnBrk="1" latinLnBrk="0" hangingPunct="1">
      <a:defRPr sz="2006" kern="1200">
        <a:solidFill>
          <a:schemeClr val="tx1"/>
        </a:solidFill>
        <a:latin typeface="+mn-lt"/>
        <a:ea typeface="+mn-ea"/>
        <a:cs typeface="+mn-cs"/>
      </a:defRPr>
    </a:lvl6pPr>
    <a:lvl7pPr marL="3056473" algn="l" defTabSz="1018824" rtl="0" eaLnBrk="1" latinLnBrk="0" hangingPunct="1">
      <a:defRPr sz="2006" kern="1200">
        <a:solidFill>
          <a:schemeClr val="tx1"/>
        </a:solidFill>
        <a:latin typeface="+mn-lt"/>
        <a:ea typeface="+mn-ea"/>
        <a:cs typeface="+mn-cs"/>
      </a:defRPr>
    </a:lvl7pPr>
    <a:lvl8pPr marL="3565886" algn="l" defTabSz="1018824" rtl="0" eaLnBrk="1" latinLnBrk="0" hangingPunct="1">
      <a:defRPr sz="2006" kern="1200">
        <a:solidFill>
          <a:schemeClr val="tx1"/>
        </a:solidFill>
        <a:latin typeface="+mn-lt"/>
        <a:ea typeface="+mn-ea"/>
        <a:cs typeface="+mn-cs"/>
      </a:defRPr>
    </a:lvl8pPr>
    <a:lvl9pPr marL="4075298" algn="l" defTabSz="1018824" rtl="0" eaLnBrk="1" latinLnBrk="0" hangingPunct="1">
      <a:defRPr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userDrawn="1">
          <p15:clr>
            <a:srgbClr val="A4A3A4"/>
          </p15:clr>
        </p15:guide>
        <p15:guide id="2" pos="4352"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4416" autoAdjust="0"/>
  </p:normalViewPr>
  <p:slideViewPr>
    <p:cSldViewPr>
      <p:cViewPr varScale="1">
        <p:scale>
          <a:sx n="54" d="100"/>
          <a:sy n="54" d="100"/>
        </p:scale>
        <p:origin x="1104" y="66"/>
      </p:cViewPr>
      <p:guideLst>
        <p:guide orient="horz" pos="2448"/>
        <p:guide pos="435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5" d="100"/>
          <a:sy n="55" d="100"/>
        </p:scale>
        <p:origin x="288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AE7A162-7AE0-4734-8329-E6EF15A67CA1}" type="datetimeFigureOut">
              <a:rPr lang="en-US" smtClean="0"/>
              <a:t>1/3/2023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FD3E08-1F1D-453D-99F1-53E4B2E4657C}" type="slidenum">
              <a:rPr lang="en-US" smtClean="0"/>
              <a:t>‹#›</a:t>
            </a:fld>
            <a:endParaRPr lang="en-US"/>
          </a:p>
        </p:txBody>
      </p:sp>
    </p:spTree>
    <p:extLst>
      <p:ext uri="{BB962C8B-B14F-4D97-AF65-F5344CB8AC3E}">
        <p14:creationId xmlns:p14="http://schemas.microsoft.com/office/powerpoint/2010/main" val="4666193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E38D01-B6A8-4E40-A11C-85D5B25719CF}" type="datetimeFigureOut">
              <a:rPr lang="en-US" smtClean="0"/>
              <a:t>1/3/2023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B02277-9392-41C3-AA11-A5F619BDEEAB}" type="slidenum">
              <a:rPr lang="en-US" smtClean="0"/>
              <a:t>‹#›</a:t>
            </a:fld>
            <a:endParaRPr lang="en-US"/>
          </a:p>
        </p:txBody>
      </p:sp>
    </p:spTree>
    <p:extLst>
      <p:ext uri="{BB962C8B-B14F-4D97-AF65-F5344CB8AC3E}">
        <p14:creationId xmlns:p14="http://schemas.microsoft.com/office/powerpoint/2010/main" val="2502422521"/>
      </p:ext>
    </p:extLst>
  </p:cSld>
  <p:clrMap bg1="lt1" tx1="dk1" bg2="lt2" tx2="dk2" accent1="accent1" accent2="accent2" accent3="accent3" accent4="accent4" accent5="accent5" accent6="accent6" hlink="hlink" folHlink="folHlink"/>
  <p:notesStyle>
    <a:lvl1pPr marL="0" algn="l" defTabSz="1018824" rtl="0" eaLnBrk="1" latinLnBrk="0" hangingPunct="1">
      <a:defRPr sz="1800" kern="1200">
        <a:solidFill>
          <a:schemeClr val="tx1"/>
        </a:solidFill>
        <a:latin typeface="+mn-lt"/>
        <a:ea typeface="+mn-ea"/>
        <a:cs typeface="+mn-cs"/>
      </a:defRPr>
    </a:lvl1pPr>
    <a:lvl2pPr marL="509412" algn="l" defTabSz="1018824" rtl="0" eaLnBrk="1" latinLnBrk="0" hangingPunct="1">
      <a:defRPr sz="1337" kern="1200">
        <a:solidFill>
          <a:schemeClr val="tx1"/>
        </a:solidFill>
        <a:latin typeface="+mn-lt"/>
        <a:ea typeface="+mn-ea"/>
        <a:cs typeface="+mn-cs"/>
      </a:defRPr>
    </a:lvl2pPr>
    <a:lvl3pPr marL="1018824" algn="l" defTabSz="1018824" rtl="0" eaLnBrk="1" latinLnBrk="0" hangingPunct="1">
      <a:defRPr sz="1337" kern="1200">
        <a:solidFill>
          <a:schemeClr val="tx1"/>
        </a:solidFill>
        <a:latin typeface="+mn-lt"/>
        <a:ea typeface="+mn-ea"/>
        <a:cs typeface="+mn-cs"/>
      </a:defRPr>
    </a:lvl3pPr>
    <a:lvl4pPr marL="1528237" algn="l" defTabSz="1018824" rtl="0" eaLnBrk="1" latinLnBrk="0" hangingPunct="1">
      <a:defRPr sz="1337" kern="1200">
        <a:solidFill>
          <a:schemeClr val="tx1"/>
        </a:solidFill>
        <a:latin typeface="+mn-lt"/>
        <a:ea typeface="+mn-ea"/>
        <a:cs typeface="+mn-cs"/>
      </a:defRPr>
    </a:lvl4pPr>
    <a:lvl5pPr marL="2037649" algn="l" defTabSz="1018824" rtl="0" eaLnBrk="1" latinLnBrk="0" hangingPunct="1">
      <a:defRPr sz="1337" kern="1200">
        <a:solidFill>
          <a:schemeClr val="tx1"/>
        </a:solidFill>
        <a:latin typeface="+mn-lt"/>
        <a:ea typeface="+mn-ea"/>
        <a:cs typeface="+mn-cs"/>
      </a:defRPr>
    </a:lvl5pPr>
    <a:lvl6pPr marL="2547061" algn="l" defTabSz="1018824" rtl="0" eaLnBrk="1" latinLnBrk="0" hangingPunct="1">
      <a:defRPr sz="1337" kern="1200">
        <a:solidFill>
          <a:schemeClr val="tx1"/>
        </a:solidFill>
        <a:latin typeface="+mn-lt"/>
        <a:ea typeface="+mn-ea"/>
        <a:cs typeface="+mn-cs"/>
      </a:defRPr>
    </a:lvl6pPr>
    <a:lvl7pPr marL="3056473" algn="l" defTabSz="1018824" rtl="0" eaLnBrk="1" latinLnBrk="0" hangingPunct="1">
      <a:defRPr sz="1337" kern="1200">
        <a:solidFill>
          <a:schemeClr val="tx1"/>
        </a:solidFill>
        <a:latin typeface="+mn-lt"/>
        <a:ea typeface="+mn-ea"/>
        <a:cs typeface="+mn-cs"/>
      </a:defRPr>
    </a:lvl7pPr>
    <a:lvl8pPr marL="3565886" algn="l" defTabSz="1018824" rtl="0" eaLnBrk="1" latinLnBrk="0" hangingPunct="1">
      <a:defRPr sz="1337" kern="1200">
        <a:solidFill>
          <a:schemeClr val="tx1"/>
        </a:solidFill>
        <a:latin typeface="+mn-lt"/>
        <a:ea typeface="+mn-ea"/>
        <a:cs typeface="+mn-cs"/>
      </a:defRPr>
    </a:lvl8pPr>
    <a:lvl9pPr marL="4075298" algn="l" defTabSz="1018824" rtl="0" eaLnBrk="1" latinLnBrk="0" hangingPunct="1">
      <a:defRPr sz="133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0B02277-9392-41C3-AA11-A5F619BDEEAB}" type="slidenum">
              <a:rPr lang="en-US" smtClean="0"/>
              <a:t>1</a:t>
            </a:fld>
            <a:endParaRPr lang="en-US"/>
          </a:p>
        </p:txBody>
      </p:sp>
    </p:spTree>
    <p:extLst>
      <p:ext uri="{BB962C8B-B14F-4D97-AF65-F5344CB8AC3E}">
        <p14:creationId xmlns:p14="http://schemas.microsoft.com/office/powerpoint/2010/main" val="6405599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5"/>
          </p:nvPr>
        </p:nvSpPr>
        <p:spPr/>
        <p:txBody>
          <a:bodyPr/>
          <a:lstStyle/>
          <a:p>
            <a:fld id="{30B02277-9392-41C3-AA11-A5F619BDEEAB}" type="slidenum">
              <a:rPr lang="en-US" smtClean="0"/>
              <a:t>10</a:t>
            </a:fld>
            <a:endParaRPr lang="en-US"/>
          </a:p>
        </p:txBody>
      </p:sp>
    </p:spTree>
    <p:extLst>
      <p:ext uri="{BB962C8B-B14F-4D97-AF65-F5344CB8AC3E}">
        <p14:creationId xmlns:p14="http://schemas.microsoft.com/office/powerpoint/2010/main" val="37784102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5"/>
          </p:nvPr>
        </p:nvSpPr>
        <p:spPr/>
        <p:txBody>
          <a:bodyPr/>
          <a:lstStyle/>
          <a:p>
            <a:fld id="{30B02277-9392-41C3-AA11-A5F619BDEEAB}" type="slidenum">
              <a:rPr lang="en-US" smtClean="0"/>
              <a:t>11</a:t>
            </a:fld>
            <a:endParaRPr lang="en-US"/>
          </a:p>
        </p:txBody>
      </p:sp>
    </p:spTree>
    <p:extLst>
      <p:ext uri="{BB962C8B-B14F-4D97-AF65-F5344CB8AC3E}">
        <p14:creationId xmlns:p14="http://schemas.microsoft.com/office/powerpoint/2010/main" val="20494327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5"/>
          </p:nvPr>
        </p:nvSpPr>
        <p:spPr/>
        <p:txBody>
          <a:bodyPr/>
          <a:lstStyle/>
          <a:p>
            <a:fld id="{30B02277-9392-41C3-AA11-A5F619BDEEAB}" type="slidenum">
              <a:rPr lang="en-US" smtClean="0"/>
              <a:t>12</a:t>
            </a:fld>
            <a:endParaRPr lang="en-US"/>
          </a:p>
        </p:txBody>
      </p:sp>
    </p:spTree>
    <p:extLst>
      <p:ext uri="{BB962C8B-B14F-4D97-AF65-F5344CB8AC3E}">
        <p14:creationId xmlns:p14="http://schemas.microsoft.com/office/powerpoint/2010/main" val="34288188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MY" dirty="0"/>
              <a:t>Note/ Can't move number to memory location</a:t>
            </a:r>
          </a:p>
          <a:p>
            <a:pPr marL="457200" indent="-457200">
              <a:buFont typeface="+mj-lt"/>
              <a:buAutoNum type="arabicPeriod"/>
            </a:pPr>
            <a:r>
              <a:rPr lang="en-MY" dirty="0"/>
              <a:t>Mov Reg ,[</a:t>
            </a:r>
            <a:r>
              <a:rPr lang="en-MY" dirty="0" err="1"/>
              <a:t>si</a:t>
            </a:r>
            <a:r>
              <a:rPr lang="en-MY" dirty="0"/>
              <a:t>]</a:t>
            </a:r>
          </a:p>
          <a:p>
            <a:pPr marL="457200" indent="-457200">
              <a:buFont typeface="+mj-lt"/>
              <a:buAutoNum type="arabicPeriod"/>
            </a:pPr>
            <a:r>
              <a:rPr lang="en-MY" dirty="0"/>
              <a:t>Mov [di],Reg</a:t>
            </a:r>
          </a:p>
          <a:p>
            <a:endParaRPr lang="en-MY" dirty="0"/>
          </a:p>
        </p:txBody>
      </p:sp>
      <p:sp>
        <p:nvSpPr>
          <p:cNvPr id="4" name="Slide Number Placeholder 3"/>
          <p:cNvSpPr>
            <a:spLocks noGrp="1"/>
          </p:cNvSpPr>
          <p:nvPr>
            <p:ph type="sldNum" sz="quarter" idx="5"/>
          </p:nvPr>
        </p:nvSpPr>
        <p:spPr/>
        <p:txBody>
          <a:bodyPr/>
          <a:lstStyle/>
          <a:p>
            <a:fld id="{30B02277-9392-41C3-AA11-A5F619BDEEAB}" type="slidenum">
              <a:rPr lang="en-US" smtClean="0"/>
              <a:t>13</a:t>
            </a:fld>
            <a:endParaRPr lang="en-US"/>
          </a:p>
        </p:txBody>
      </p:sp>
    </p:spTree>
    <p:extLst>
      <p:ext uri="{BB962C8B-B14F-4D97-AF65-F5344CB8AC3E}">
        <p14:creationId xmlns:p14="http://schemas.microsoft.com/office/powerpoint/2010/main" val="32383295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5"/>
          </p:nvPr>
        </p:nvSpPr>
        <p:spPr/>
        <p:txBody>
          <a:bodyPr/>
          <a:lstStyle/>
          <a:p>
            <a:fld id="{30B02277-9392-41C3-AA11-A5F619BDEEAB}" type="slidenum">
              <a:rPr lang="en-US" smtClean="0"/>
              <a:t>14</a:t>
            </a:fld>
            <a:endParaRPr lang="en-US"/>
          </a:p>
        </p:txBody>
      </p:sp>
    </p:spTree>
    <p:extLst>
      <p:ext uri="{BB962C8B-B14F-4D97-AF65-F5344CB8AC3E}">
        <p14:creationId xmlns:p14="http://schemas.microsoft.com/office/powerpoint/2010/main" val="36274110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5"/>
          </p:nvPr>
        </p:nvSpPr>
        <p:spPr/>
        <p:txBody>
          <a:bodyPr/>
          <a:lstStyle/>
          <a:p>
            <a:fld id="{30B02277-9392-41C3-AA11-A5F619BDEEAB}" type="slidenum">
              <a:rPr lang="en-US" smtClean="0"/>
              <a:t>15</a:t>
            </a:fld>
            <a:endParaRPr lang="en-US"/>
          </a:p>
        </p:txBody>
      </p:sp>
    </p:spTree>
    <p:extLst>
      <p:ext uri="{BB962C8B-B14F-4D97-AF65-F5344CB8AC3E}">
        <p14:creationId xmlns:p14="http://schemas.microsoft.com/office/powerpoint/2010/main" val="8737503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5"/>
          </p:nvPr>
        </p:nvSpPr>
        <p:spPr/>
        <p:txBody>
          <a:bodyPr/>
          <a:lstStyle/>
          <a:p>
            <a:fld id="{30B02277-9392-41C3-AA11-A5F619BDEEAB}" type="slidenum">
              <a:rPr lang="en-US" smtClean="0"/>
              <a:t>16</a:t>
            </a:fld>
            <a:endParaRPr lang="en-US"/>
          </a:p>
        </p:txBody>
      </p:sp>
    </p:spTree>
    <p:extLst>
      <p:ext uri="{BB962C8B-B14F-4D97-AF65-F5344CB8AC3E}">
        <p14:creationId xmlns:p14="http://schemas.microsoft.com/office/powerpoint/2010/main" val="1615099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5"/>
          </p:nvPr>
        </p:nvSpPr>
        <p:spPr/>
        <p:txBody>
          <a:bodyPr/>
          <a:lstStyle/>
          <a:p>
            <a:fld id="{30B02277-9392-41C3-AA11-A5F619BDEEAB}" type="slidenum">
              <a:rPr lang="en-US" smtClean="0"/>
              <a:t>17</a:t>
            </a:fld>
            <a:endParaRPr lang="en-US"/>
          </a:p>
        </p:txBody>
      </p:sp>
    </p:spTree>
    <p:extLst>
      <p:ext uri="{BB962C8B-B14F-4D97-AF65-F5344CB8AC3E}">
        <p14:creationId xmlns:p14="http://schemas.microsoft.com/office/powerpoint/2010/main" val="7836916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5"/>
          </p:nvPr>
        </p:nvSpPr>
        <p:spPr/>
        <p:txBody>
          <a:bodyPr/>
          <a:lstStyle/>
          <a:p>
            <a:fld id="{30B02277-9392-41C3-AA11-A5F619BDEEAB}" type="slidenum">
              <a:rPr lang="en-US" smtClean="0"/>
              <a:t>18</a:t>
            </a:fld>
            <a:endParaRPr lang="en-US"/>
          </a:p>
        </p:txBody>
      </p:sp>
    </p:spTree>
    <p:extLst>
      <p:ext uri="{BB962C8B-B14F-4D97-AF65-F5344CB8AC3E}">
        <p14:creationId xmlns:p14="http://schemas.microsoft.com/office/powerpoint/2010/main" val="24808608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5"/>
          </p:nvPr>
        </p:nvSpPr>
        <p:spPr/>
        <p:txBody>
          <a:bodyPr/>
          <a:lstStyle/>
          <a:p>
            <a:fld id="{30B02277-9392-41C3-AA11-A5F619BDEEAB}" type="slidenum">
              <a:rPr lang="en-US" smtClean="0"/>
              <a:t>19</a:t>
            </a:fld>
            <a:endParaRPr lang="en-US"/>
          </a:p>
        </p:txBody>
      </p:sp>
    </p:spTree>
    <p:extLst>
      <p:ext uri="{BB962C8B-B14F-4D97-AF65-F5344CB8AC3E}">
        <p14:creationId xmlns:p14="http://schemas.microsoft.com/office/powerpoint/2010/main" val="13300818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0B02277-9392-41C3-AA11-A5F619BDEEAB}" type="slidenum">
              <a:rPr lang="en-US" smtClean="0"/>
              <a:t>2</a:t>
            </a:fld>
            <a:endParaRPr lang="en-US"/>
          </a:p>
        </p:txBody>
      </p:sp>
    </p:spTree>
    <p:extLst>
      <p:ext uri="{BB962C8B-B14F-4D97-AF65-F5344CB8AC3E}">
        <p14:creationId xmlns:p14="http://schemas.microsoft.com/office/powerpoint/2010/main" val="40319715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5"/>
          </p:nvPr>
        </p:nvSpPr>
        <p:spPr/>
        <p:txBody>
          <a:bodyPr/>
          <a:lstStyle/>
          <a:p>
            <a:fld id="{30B02277-9392-41C3-AA11-A5F619BDEEAB}" type="slidenum">
              <a:rPr lang="en-US" smtClean="0"/>
              <a:t>20</a:t>
            </a:fld>
            <a:endParaRPr lang="en-US"/>
          </a:p>
        </p:txBody>
      </p:sp>
    </p:spTree>
    <p:extLst>
      <p:ext uri="{BB962C8B-B14F-4D97-AF65-F5344CB8AC3E}">
        <p14:creationId xmlns:p14="http://schemas.microsoft.com/office/powerpoint/2010/main" val="19603284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5"/>
          </p:nvPr>
        </p:nvSpPr>
        <p:spPr/>
        <p:txBody>
          <a:bodyPr/>
          <a:lstStyle/>
          <a:p>
            <a:fld id="{30B02277-9392-41C3-AA11-A5F619BDEEAB}" type="slidenum">
              <a:rPr lang="en-US" smtClean="0"/>
              <a:t>21</a:t>
            </a:fld>
            <a:endParaRPr lang="en-US"/>
          </a:p>
        </p:txBody>
      </p:sp>
    </p:spTree>
    <p:extLst>
      <p:ext uri="{BB962C8B-B14F-4D97-AF65-F5344CB8AC3E}">
        <p14:creationId xmlns:p14="http://schemas.microsoft.com/office/powerpoint/2010/main" val="8589562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5"/>
          </p:nvPr>
        </p:nvSpPr>
        <p:spPr/>
        <p:txBody>
          <a:bodyPr/>
          <a:lstStyle/>
          <a:p>
            <a:fld id="{30B02277-9392-41C3-AA11-A5F619BDEEAB}" type="slidenum">
              <a:rPr lang="en-US" smtClean="0"/>
              <a:t>22</a:t>
            </a:fld>
            <a:endParaRPr lang="en-US"/>
          </a:p>
        </p:txBody>
      </p:sp>
    </p:spTree>
    <p:extLst>
      <p:ext uri="{BB962C8B-B14F-4D97-AF65-F5344CB8AC3E}">
        <p14:creationId xmlns:p14="http://schemas.microsoft.com/office/powerpoint/2010/main" val="1287326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5"/>
          </p:nvPr>
        </p:nvSpPr>
        <p:spPr/>
        <p:txBody>
          <a:bodyPr/>
          <a:lstStyle/>
          <a:p>
            <a:fld id="{30B02277-9392-41C3-AA11-A5F619BDEEAB}" type="slidenum">
              <a:rPr lang="en-US" smtClean="0"/>
              <a:t>3</a:t>
            </a:fld>
            <a:endParaRPr lang="en-US"/>
          </a:p>
        </p:txBody>
      </p:sp>
    </p:spTree>
    <p:extLst>
      <p:ext uri="{BB962C8B-B14F-4D97-AF65-F5344CB8AC3E}">
        <p14:creationId xmlns:p14="http://schemas.microsoft.com/office/powerpoint/2010/main" val="42232546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5"/>
          </p:nvPr>
        </p:nvSpPr>
        <p:spPr/>
        <p:txBody>
          <a:bodyPr/>
          <a:lstStyle/>
          <a:p>
            <a:fld id="{30B02277-9392-41C3-AA11-A5F619BDEEAB}" type="slidenum">
              <a:rPr lang="en-US" smtClean="0"/>
              <a:t>4</a:t>
            </a:fld>
            <a:endParaRPr lang="en-US"/>
          </a:p>
        </p:txBody>
      </p:sp>
    </p:spTree>
    <p:extLst>
      <p:ext uri="{BB962C8B-B14F-4D97-AF65-F5344CB8AC3E}">
        <p14:creationId xmlns:p14="http://schemas.microsoft.com/office/powerpoint/2010/main" val="37523301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5"/>
          </p:nvPr>
        </p:nvSpPr>
        <p:spPr/>
        <p:txBody>
          <a:bodyPr/>
          <a:lstStyle/>
          <a:p>
            <a:fld id="{30B02277-9392-41C3-AA11-A5F619BDEEAB}" type="slidenum">
              <a:rPr lang="en-US" smtClean="0"/>
              <a:t>5</a:t>
            </a:fld>
            <a:endParaRPr lang="en-US"/>
          </a:p>
        </p:txBody>
      </p:sp>
    </p:spTree>
    <p:extLst>
      <p:ext uri="{BB962C8B-B14F-4D97-AF65-F5344CB8AC3E}">
        <p14:creationId xmlns:p14="http://schemas.microsoft.com/office/powerpoint/2010/main" val="29524782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5"/>
          </p:nvPr>
        </p:nvSpPr>
        <p:spPr/>
        <p:txBody>
          <a:bodyPr/>
          <a:lstStyle/>
          <a:p>
            <a:fld id="{30B02277-9392-41C3-AA11-A5F619BDEEAB}" type="slidenum">
              <a:rPr lang="en-US" smtClean="0"/>
              <a:t>6</a:t>
            </a:fld>
            <a:endParaRPr lang="en-US"/>
          </a:p>
        </p:txBody>
      </p:sp>
    </p:spTree>
    <p:extLst>
      <p:ext uri="{BB962C8B-B14F-4D97-AF65-F5344CB8AC3E}">
        <p14:creationId xmlns:p14="http://schemas.microsoft.com/office/powerpoint/2010/main" val="19035506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5"/>
          </p:nvPr>
        </p:nvSpPr>
        <p:spPr/>
        <p:txBody>
          <a:bodyPr/>
          <a:lstStyle/>
          <a:p>
            <a:fld id="{30B02277-9392-41C3-AA11-A5F619BDEEAB}" type="slidenum">
              <a:rPr lang="en-US" smtClean="0"/>
              <a:t>7</a:t>
            </a:fld>
            <a:endParaRPr lang="en-US"/>
          </a:p>
        </p:txBody>
      </p:sp>
    </p:spTree>
    <p:extLst>
      <p:ext uri="{BB962C8B-B14F-4D97-AF65-F5344CB8AC3E}">
        <p14:creationId xmlns:p14="http://schemas.microsoft.com/office/powerpoint/2010/main" val="5620496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5"/>
          </p:nvPr>
        </p:nvSpPr>
        <p:spPr/>
        <p:txBody>
          <a:bodyPr/>
          <a:lstStyle/>
          <a:p>
            <a:fld id="{30B02277-9392-41C3-AA11-A5F619BDEEAB}" type="slidenum">
              <a:rPr lang="en-US" smtClean="0"/>
              <a:t>8</a:t>
            </a:fld>
            <a:endParaRPr lang="en-US"/>
          </a:p>
        </p:txBody>
      </p:sp>
    </p:spTree>
    <p:extLst>
      <p:ext uri="{BB962C8B-B14F-4D97-AF65-F5344CB8AC3E}">
        <p14:creationId xmlns:p14="http://schemas.microsoft.com/office/powerpoint/2010/main" val="4096031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5"/>
          </p:nvPr>
        </p:nvSpPr>
        <p:spPr/>
        <p:txBody>
          <a:bodyPr/>
          <a:lstStyle/>
          <a:p>
            <a:fld id="{30B02277-9392-41C3-AA11-A5F619BDEEAB}" type="slidenum">
              <a:rPr lang="en-US" smtClean="0"/>
              <a:t>9</a:t>
            </a:fld>
            <a:endParaRPr lang="en-US"/>
          </a:p>
        </p:txBody>
      </p:sp>
    </p:spTree>
    <p:extLst>
      <p:ext uri="{BB962C8B-B14F-4D97-AF65-F5344CB8AC3E}">
        <p14:creationId xmlns:p14="http://schemas.microsoft.com/office/powerpoint/2010/main" val="32237047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072640" y="4404360"/>
            <a:ext cx="9672320" cy="1986280"/>
          </a:xfrm>
        </p:spPr>
        <p:txBody>
          <a:bodyPr/>
          <a:lstStyle>
            <a:lvl1pPr marL="0" indent="0" algn="ctr">
              <a:buNone/>
              <a:defRPr>
                <a:solidFill>
                  <a:schemeClr val="tx1">
                    <a:tint val="75000"/>
                  </a:schemeClr>
                </a:solidFill>
              </a:defRPr>
            </a:lvl1pPr>
            <a:lvl2pPr marL="457162" indent="0" algn="ctr">
              <a:buNone/>
              <a:defRPr>
                <a:solidFill>
                  <a:schemeClr val="tx1">
                    <a:tint val="75000"/>
                  </a:schemeClr>
                </a:solidFill>
              </a:defRPr>
            </a:lvl2pPr>
            <a:lvl3pPr marL="914323" indent="0" algn="ctr">
              <a:buNone/>
              <a:defRPr>
                <a:solidFill>
                  <a:schemeClr val="tx1">
                    <a:tint val="75000"/>
                  </a:schemeClr>
                </a:solidFill>
              </a:defRPr>
            </a:lvl3pPr>
            <a:lvl4pPr marL="1371485" indent="0" algn="ctr">
              <a:buNone/>
              <a:defRPr>
                <a:solidFill>
                  <a:schemeClr val="tx1">
                    <a:tint val="75000"/>
                  </a:schemeClr>
                </a:solidFill>
              </a:defRPr>
            </a:lvl4pPr>
            <a:lvl5pPr marL="1828647" indent="0" algn="ctr">
              <a:buNone/>
              <a:defRPr>
                <a:solidFill>
                  <a:schemeClr val="tx1">
                    <a:tint val="75000"/>
                  </a:schemeClr>
                </a:solidFill>
              </a:defRPr>
            </a:lvl5pPr>
            <a:lvl6pPr marL="2285808" indent="0" algn="ctr">
              <a:buNone/>
              <a:defRPr>
                <a:solidFill>
                  <a:schemeClr val="tx1">
                    <a:tint val="75000"/>
                  </a:schemeClr>
                </a:solidFill>
              </a:defRPr>
            </a:lvl6pPr>
            <a:lvl7pPr marL="2742970" indent="0" algn="ctr">
              <a:buNone/>
              <a:defRPr>
                <a:solidFill>
                  <a:schemeClr val="tx1">
                    <a:tint val="75000"/>
                  </a:schemeClr>
                </a:solidFill>
              </a:defRPr>
            </a:lvl7pPr>
            <a:lvl8pPr marL="3200132" indent="0" algn="ctr">
              <a:buNone/>
              <a:defRPr>
                <a:solidFill>
                  <a:schemeClr val="tx1">
                    <a:tint val="75000"/>
                  </a:schemeClr>
                </a:solidFill>
              </a:defRPr>
            </a:lvl8pPr>
            <a:lvl9pPr marL="3657294" indent="0" algn="ctr">
              <a:buNone/>
              <a:defRPr>
                <a:solidFill>
                  <a:schemeClr val="tx1">
                    <a:tint val="75000"/>
                  </a:schemeClr>
                </a:solidFill>
              </a:defRPr>
            </a:lvl9pPr>
          </a:lstStyle>
          <a:p>
            <a:r>
              <a:rPr lang="en-US"/>
              <a:t>Click to edit Master subtitle style</a:t>
            </a:r>
          </a:p>
        </p:txBody>
      </p:sp>
      <p:sp>
        <p:nvSpPr>
          <p:cNvPr id="7" name="Title 6">
            <a:extLst>
              <a:ext uri="{FF2B5EF4-FFF2-40B4-BE49-F238E27FC236}">
                <a16:creationId xmlns:a16="http://schemas.microsoft.com/office/drawing/2014/main" id="{D15125E9-6101-5A80-5F89-16E1FDA03F40}"/>
              </a:ext>
            </a:extLst>
          </p:cNvPr>
          <p:cNvSpPr>
            <a:spLocks noGrp="1"/>
          </p:cNvSpPr>
          <p:nvPr>
            <p:ph type="title"/>
          </p:nvPr>
        </p:nvSpPr>
        <p:spPr/>
        <p:txBody>
          <a:bodyPr/>
          <a:lstStyle/>
          <a:p>
            <a:r>
              <a:rPr lang="en-US"/>
              <a:t>Click to edit Master title style</a:t>
            </a:r>
            <a:endParaRPr lang="en-MY"/>
          </a:p>
        </p:txBody>
      </p:sp>
    </p:spTree>
    <p:extLst>
      <p:ext uri="{BB962C8B-B14F-4D97-AF65-F5344CB8AC3E}">
        <p14:creationId xmlns:p14="http://schemas.microsoft.com/office/powerpoint/2010/main" val="2586525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458622"/>
            <a:ext cx="13817600" cy="1050573"/>
          </a:xfrm>
        </p:spPr>
        <p:txBody>
          <a:bodyPr>
            <a:normAutofit/>
          </a:bodyPr>
          <a:lstStyle>
            <a:lvl1pPr>
              <a:defRPr sz="4399">
                <a:solidFill>
                  <a:srgbClr val="002060"/>
                </a:solidFill>
                <a:latin typeface="Palatino Linotype" panose="02040502050505030304" pitchFamily="18" charset="0"/>
              </a:defRPr>
            </a:lvl1pPr>
          </a:lstStyle>
          <a:p>
            <a:r>
              <a:rPr lang="en-US" dirty="0"/>
              <a:t>Click to edit Master title style</a:t>
            </a:r>
          </a:p>
        </p:txBody>
      </p:sp>
      <p:sp>
        <p:nvSpPr>
          <p:cNvPr id="3" name="Content Placeholder 2"/>
          <p:cNvSpPr>
            <a:spLocks noGrp="1"/>
          </p:cNvSpPr>
          <p:nvPr>
            <p:ph idx="1"/>
          </p:nvPr>
        </p:nvSpPr>
        <p:spPr>
          <a:xfrm>
            <a:off x="380077" y="2090804"/>
            <a:ext cx="13166263" cy="5367667"/>
          </a:xfrm>
        </p:spPr>
        <p:txBody>
          <a:bodyPr/>
          <a:lstStyle>
            <a:lvl1pPr marL="288925" indent="-288925">
              <a:buClr>
                <a:schemeClr val="tx2"/>
              </a:buClr>
              <a:buSzPct val="90000"/>
              <a:buFont typeface="Palatino Linotype" panose="02040502050505030304" pitchFamily="18" charset="0"/>
              <a:buChar char="•"/>
              <a:defRPr sz="2000">
                <a:latin typeface="Palatino Linotype" panose="02040502050505030304" pitchFamily="18" charset="0"/>
              </a:defRPr>
            </a:lvl1pPr>
            <a:lvl2pPr marL="631825" indent="-227013">
              <a:buClr>
                <a:schemeClr val="tx2"/>
              </a:buClr>
              <a:buSzPct val="90000"/>
              <a:buFont typeface="Wingdings" panose="05000000000000000000" pitchFamily="2" charset="2"/>
              <a:buChar char="§"/>
              <a:defRPr sz="1800">
                <a:latin typeface="Palatino Linotype" panose="02040502050505030304" pitchFamily="18" charset="0"/>
              </a:defRPr>
            </a:lvl2pPr>
            <a:lvl3pPr marL="973138" indent="-231775">
              <a:buClr>
                <a:schemeClr val="tx2"/>
              </a:buClr>
              <a:buFont typeface="Courier New" panose="02070309020205020404" pitchFamily="49" charset="0"/>
              <a:buChar char="o"/>
              <a:defRPr sz="1600">
                <a:latin typeface="Palatino Linotype" panose="02040502050505030304" pitchFamily="18" charset="0"/>
              </a:defRPr>
            </a:lvl3pPr>
            <a:lvl4pPr marL="1254125" indent="-222250">
              <a:buClr>
                <a:schemeClr val="tx2"/>
              </a:buClr>
              <a:defRPr sz="1400">
                <a:latin typeface="Palatino Linotype" panose="02040502050505030304" pitchFamily="18" charset="0"/>
              </a:defRPr>
            </a:lvl4pPr>
            <a:lvl5pPr marL="1430338" indent="-176213">
              <a:buClr>
                <a:schemeClr val="tx2"/>
              </a:buClr>
              <a:defRPr sz="1200">
                <a:latin typeface="Palatino Linotype" panose="020405020505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Box 3"/>
          <p:cNvSpPr txBox="1"/>
          <p:nvPr userDrawn="1"/>
        </p:nvSpPr>
        <p:spPr>
          <a:xfrm>
            <a:off x="12034827" y="7152499"/>
            <a:ext cx="1523369" cy="640080"/>
          </a:xfrm>
          <a:prstGeom prst="rect">
            <a:avLst/>
          </a:prstGeom>
          <a:noFill/>
        </p:spPr>
        <p:txBody>
          <a:bodyPr wrap="square" rtlCol="0">
            <a:spAutoFit/>
          </a:bodyPr>
          <a:lstStyle/>
          <a:p>
            <a:pPr algn="r"/>
            <a:fld id="{00102D1B-0293-4647-B4E5-AE469158D403}" type="slidenum">
              <a:rPr lang="en-US" sz="1200" smtClean="0">
                <a:solidFill>
                  <a:schemeClr val="bg1">
                    <a:lumMod val="50000"/>
                  </a:schemeClr>
                </a:solidFill>
              </a:rPr>
              <a:pPr algn="r"/>
              <a:t>‹#›</a:t>
            </a:fld>
            <a:endParaRPr lang="en-US" sz="1000" dirty="0">
              <a:solidFill>
                <a:schemeClr val="bg1">
                  <a:lumMod val="50000"/>
                </a:schemeClr>
              </a:solidFill>
            </a:endParaRPr>
          </a:p>
        </p:txBody>
      </p:sp>
      <p:grpSp>
        <p:nvGrpSpPr>
          <p:cNvPr id="12" name="Group 11"/>
          <p:cNvGrpSpPr/>
          <p:nvPr userDrawn="1"/>
        </p:nvGrpSpPr>
        <p:grpSpPr>
          <a:xfrm>
            <a:off x="0" y="-31035"/>
            <a:ext cx="13817601" cy="489657"/>
            <a:chOff x="0" y="-27384"/>
            <a:chExt cx="9144000" cy="432051"/>
          </a:xfrm>
        </p:grpSpPr>
        <p:sp>
          <p:nvSpPr>
            <p:cNvPr id="13" name="TextBox 12"/>
            <p:cNvSpPr txBox="1"/>
            <p:nvPr userDrawn="1"/>
          </p:nvSpPr>
          <p:spPr>
            <a:xfrm>
              <a:off x="0" y="-27384"/>
              <a:ext cx="9137405" cy="271568"/>
            </a:xfrm>
            <a:prstGeom prst="rect">
              <a:avLst/>
            </a:prstGeom>
            <a:noFill/>
          </p:spPr>
          <p:txBody>
            <a:bodyPr wrap="square" rtlCol="0">
              <a:spAutoFit/>
            </a:bodyPr>
            <a:lstStyle/>
            <a:p>
              <a:pPr algn="r"/>
              <a:r>
                <a:rPr lang="en-MY" sz="1400" b="1" i="1" baseline="0" dirty="0">
                  <a:latin typeface="Palatino Linotype" panose="02040502050505030304" pitchFamily="18" charset="0"/>
                </a:rPr>
                <a:t>Microprocessor &amp; Assembly Language</a:t>
              </a:r>
              <a:endParaRPr lang="en-US" sz="1400" b="1" i="1" dirty="0">
                <a:latin typeface="Palatino Linotype" panose="02040502050505030304" pitchFamily="18" charset="0"/>
              </a:endParaRPr>
            </a:p>
          </p:txBody>
        </p:sp>
        <p:cxnSp>
          <p:nvCxnSpPr>
            <p:cNvPr id="15" name="Straight Connector 14"/>
            <p:cNvCxnSpPr/>
            <p:nvPr userDrawn="1"/>
          </p:nvCxnSpPr>
          <p:spPr>
            <a:xfrm>
              <a:off x="107504" y="404667"/>
              <a:ext cx="9036496" cy="0"/>
            </a:xfrm>
            <a:prstGeom prst="line">
              <a:avLst/>
            </a:prstGeom>
            <a:ln w="19050">
              <a:gradFill flip="none" rotWithShape="1">
                <a:gsLst>
                  <a:gs pos="0">
                    <a:srgbClr val="C99503"/>
                  </a:gs>
                  <a:gs pos="60000">
                    <a:schemeClr val="accent1">
                      <a:tint val="44500"/>
                      <a:satMod val="160000"/>
                      <a:alpha val="56000"/>
                      <a:lumMod val="83000"/>
                    </a:schemeClr>
                  </a:gs>
                  <a:gs pos="100000">
                    <a:schemeClr val="tx1">
                      <a:lumMod val="64000"/>
                      <a:lumOff val="36000"/>
                    </a:schemeClr>
                  </a:gs>
                </a:gsLst>
                <a:lin ang="0" scaled="1"/>
                <a:tileRect/>
              </a:gradFill>
            </a:ln>
          </p:spPr>
          <p:style>
            <a:lnRef idx="1">
              <a:schemeClr val="accent1"/>
            </a:lnRef>
            <a:fillRef idx="0">
              <a:schemeClr val="accent1"/>
            </a:fillRef>
            <a:effectRef idx="0">
              <a:schemeClr val="accent1"/>
            </a:effectRef>
            <a:fontRef idx="minor">
              <a:schemeClr val="tx1"/>
            </a:fontRef>
          </p:style>
        </p:cxnSp>
      </p:grpSp>
      <p:cxnSp>
        <p:nvCxnSpPr>
          <p:cNvPr id="6" name="Straight Connector 5"/>
          <p:cNvCxnSpPr/>
          <p:nvPr userDrawn="1"/>
        </p:nvCxnSpPr>
        <p:spPr>
          <a:xfrm>
            <a:off x="380077" y="1519537"/>
            <a:ext cx="13166263" cy="0"/>
          </a:xfrm>
          <a:prstGeom prst="line">
            <a:avLst/>
          </a:prstGeom>
          <a:ln w="25400" cap="rnd">
            <a:solidFill>
              <a:srgbClr val="002060"/>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0" hasCustomPrompt="1"/>
          </p:nvPr>
        </p:nvSpPr>
        <p:spPr>
          <a:xfrm>
            <a:off x="380077" y="1509937"/>
            <a:ext cx="8507126" cy="350293"/>
          </a:xfrm>
        </p:spPr>
        <p:txBody>
          <a:bodyPr>
            <a:normAutofit/>
          </a:bodyPr>
          <a:lstStyle>
            <a:lvl1pPr marL="0" indent="0">
              <a:buNone/>
              <a:defRPr sz="1400" i="1">
                <a:latin typeface="Palatino Linotype" panose="02040502050505030304" pitchFamily="18" charset="0"/>
              </a:defRPr>
            </a:lvl1pPr>
            <a:lvl2pPr marL="690563" indent="-233363">
              <a:defRPr sz="1800">
                <a:latin typeface="Palatino Linotype" panose="02040502050505030304" pitchFamily="18" charset="0"/>
              </a:defRPr>
            </a:lvl2pPr>
            <a:lvl3pPr marL="1031875" indent="-234950">
              <a:buFont typeface="Wingdings" panose="05000000000000000000" pitchFamily="2" charset="2"/>
              <a:buChar char="§"/>
              <a:defRPr sz="1600">
                <a:latin typeface="Palatino Linotype" panose="02040502050505030304" pitchFamily="18" charset="0"/>
              </a:defRPr>
            </a:lvl3pPr>
            <a:lvl4pPr marL="1371600" indent="-223838">
              <a:buFont typeface="Arial" panose="020B0604020202020204" pitchFamily="34" charset="0"/>
              <a:buChar char="»"/>
              <a:defRPr sz="1400">
                <a:latin typeface="Palatino Linotype" panose="02040502050505030304" pitchFamily="18" charset="0"/>
              </a:defRPr>
            </a:lvl4pPr>
            <a:lvl5pPr>
              <a:defRPr sz="1506">
                <a:latin typeface="Palatino Linotype" panose="02040502050505030304" pitchFamily="18" charset="0"/>
              </a:defRPr>
            </a:lvl5pPr>
          </a:lstStyle>
          <a:p>
            <a:pPr lvl="0"/>
            <a:r>
              <a:rPr lang="en-US" dirty="0"/>
              <a:t>Click to edit Master text styles</a:t>
            </a:r>
          </a:p>
        </p:txBody>
      </p:sp>
      <p:sp>
        <p:nvSpPr>
          <p:cNvPr id="7" name="TextBox 6">
            <a:extLst>
              <a:ext uri="{FF2B5EF4-FFF2-40B4-BE49-F238E27FC236}">
                <a16:creationId xmlns:a16="http://schemas.microsoft.com/office/drawing/2014/main" id="{FDBC473C-E8AC-C4B4-7536-C118F48777B9}"/>
              </a:ext>
            </a:extLst>
          </p:cNvPr>
          <p:cNvSpPr txBox="1"/>
          <p:nvPr userDrawn="1"/>
        </p:nvSpPr>
        <p:spPr>
          <a:xfrm>
            <a:off x="11459" y="0"/>
            <a:ext cx="7174522" cy="401007"/>
          </a:xfrm>
          <a:prstGeom prst="rect">
            <a:avLst/>
          </a:prstGeom>
          <a:noFill/>
        </p:spPr>
        <p:txBody>
          <a:bodyPr wrap="square">
            <a:spAutoFit/>
          </a:bodyPr>
          <a:lstStyle/>
          <a:p>
            <a:r>
              <a:rPr lang="en-MY" dirty="0"/>
              <a:t>University of </a:t>
            </a:r>
            <a:r>
              <a:rPr lang="en-MY" dirty="0" err="1"/>
              <a:t>Basrah</a:t>
            </a:r>
            <a:r>
              <a:rPr lang="en-MY" dirty="0"/>
              <a:t> </a:t>
            </a:r>
          </a:p>
        </p:txBody>
      </p:sp>
    </p:spTree>
    <p:extLst>
      <p:ext uri="{BB962C8B-B14F-4D97-AF65-F5344CB8AC3E}">
        <p14:creationId xmlns:p14="http://schemas.microsoft.com/office/powerpoint/2010/main" val="2341154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90880" y="632185"/>
            <a:ext cx="12435840" cy="1050573"/>
          </a:xfrm>
        </p:spPr>
        <p:txBody>
          <a:bodyPr>
            <a:normAutofit/>
          </a:bodyPr>
          <a:lstStyle>
            <a:lvl1pPr>
              <a:defRPr sz="3599">
                <a:solidFill>
                  <a:srgbClr val="002060"/>
                </a:solidFill>
                <a:latin typeface="Palatino Linotype" panose="02040502050505030304" pitchFamily="18" charset="0"/>
              </a:defRPr>
            </a:lvl1pPr>
          </a:lstStyle>
          <a:p>
            <a:r>
              <a:rPr lang="en-US" dirty="0"/>
              <a:t>Click to edit Master title style</a:t>
            </a:r>
          </a:p>
        </p:txBody>
      </p:sp>
      <p:sp>
        <p:nvSpPr>
          <p:cNvPr id="3" name="Content Placeholder 2"/>
          <p:cNvSpPr>
            <a:spLocks noGrp="1"/>
          </p:cNvSpPr>
          <p:nvPr>
            <p:ph idx="1"/>
          </p:nvPr>
        </p:nvSpPr>
        <p:spPr>
          <a:xfrm>
            <a:off x="380077" y="2090804"/>
            <a:ext cx="13166263" cy="5367667"/>
          </a:xfrm>
          <a:ln>
            <a:gradFill>
              <a:gsLst>
                <a:gs pos="10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a:lstStyle>
            <a:lvl1pPr>
              <a:defRPr sz="2400">
                <a:latin typeface="Palatino Linotype" panose="02040502050505030304" pitchFamily="18" charset="0"/>
              </a:defRPr>
            </a:lvl1pPr>
            <a:lvl2pPr marL="693680" indent="-236518">
              <a:defRPr sz="2000">
                <a:latin typeface="Palatino Linotype" panose="02040502050505030304" pitchFamily="18" charset="0"/>
              </a:defRPr>
            </a:lvl2pPr>
            <a:lvl3pPr>
              <a:defRPr sz="1800">
                <a:latin typeface="Palatino Linotype" panose="02040502050505030304" pitchFamily="18" charset="0"/>
              </a:defRPr>
            </a:lvl3pPr>
            <a:lvl4pPr>
              <a:defRPr sz="1600">
                <a:latin typeface="Palatino Linotype" panose="02040502050505030304" pitchFamily="18" charset="0"/>
              </a:defRPr>
            </a:lvl4pPr>
            <a:lvl5pPr>
              <a:defRPr sz="1400">
                <a:latin typeface="Palatino Linotype" panose="02040502050505030304" pitchFamily="18" charset="0"/>
              </a:defRPr>
            </a:lvl5pPr>
          </a:lstStyle>
          <a:p>
            <a:pPr lvl="0"/>
            <a:r>
              <a:rPr lang="en-US" dirty="0"/>
              <a:t>Click to edit Master text styles</a:t>
            </a:r>
          </a:p>
        </p:txBody>
      </p:sp>
      <p:sp>
        <p:nvSpPr>
          <p:cNvPr id="4" name="TextBox 3"/>
          <p:cNvSpPr txBox="1"/>
          <p:nvPr userDrawn="1"/>
        </p:nvSpPr>
        <p:spPr>
          <a:xfrm>
            <a:off x="12240594" y="7458471"/>
            <a:ext cx="1523369" cy="276999"/>
          </a:xfrm>
          <a:prstGeom prst="rect">
            <a:avLst/>
          </a:prstGeom>
          <a:noFill/>
        </p:spPr>
        <p:txBody>
          <a:bodyPr wrap="square" rtlCol="0">
            <a:spAutoFit/>
          </a:bodyPr>
          <a:lstStyle/>
          <a:p>
            <a:pPr algn="r"/>
            <a:fld id="{00102D1B-0293-4647-B4E5-AE469158D403}" type="slidenum">
              <a:rPr lang="en-US" sz="1200" smtClean="0">
                <a:solidFill>
                  <a:schemeClr val="bg1">
                    <a:lumMod val="50000"/>
                  </a:schemeClr>
                </a:solidFill>
              </a:rPr>
              <a:pPr algn="r"/>
              <a:t>‹#›</a:t>
            </a:fld>
            <a:endParaRPr lang="en-US" sz="1000" dirty="0">
              <a:solidFill>
                <a:schemeClr val="bg1">
                  <a:lumMod val="50000"/>
                </a:schemeClr>
              </a:solidFill>
            </a:endParaRPr>
          </a:p>
        </p:txBody>
      </p:sp>
      <p:cxnSp>
        <p:nvCxnSpPr>
          <p:cNvPr id="15" name="Straight Connector 14"/>
          <p:cNvCxnSpPr/>
          <p:nvPr userDrawn="1"/>
        </p:nvCxnSpPr>
        <p:spPr>
          <a:xfrm>
            <a:off x="128946" y="163218"/>
            <a:ext cx="13655150" cy="0"/>
          </a:xfrm>
          <a:prstGeom prst="line">
            <a:avLst/>
          </a:prstGeom>
          <a:ln w="19050">
            <a:gradFill flip="none" rotWithShape="1">
              <a:gsLst>
                <a:gs pos="0">
                  <a:srgbClr val="C99503"/>
                </a:gs>
                <a:gs pos="60000">
                  <a:schemeClr val="accent1">
                    <a:tint val="44500"/>
                    <a:satMod val="160000"/>
                    <a:alpha val="56000"/>
                    <a:lumMod val="83000"/>
                  </a:schemeClr>
                </a:gs>
                <a:gs pos="100000">
                  <a:schemeClr val="tx1">
                    <a:lumMod val="64000"/>
                    <a:lumOff val="36000"/>
                  </a:schemeClr>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38763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0880" y="311256"/>
            <a:ext cx="12435840" cy="12954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90880" y="1813563"/>
            <a:ext cx="12435840" cy="51294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90880" y="7203864"/>
            <a:ext cx="3224107" cy="413808"/>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721015" y="7203864"/>
            <a:ext cx="4375573" cy="41380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902613" y="7203864"/>
            <a:ext cx="3224107" cy="413808"/>
          </a:xfrm>
          <a:prstGeom prst="rect">
            <a:avLst/>
          </a:prstGeom>
        </p:spPr>
        <p:txBody>
          <a:bodyPr vert="horz" lIns="91440" tIns="45720" rIns="91440" bIns="45720" rtlCol="0" anchor="ctr"/>
          <a:lstStyle>
            <a:lvl1pPr algn="r">
              <a:defRPr sz="1200">
                <a:solidFill>
                  <a:schemeClr val="tx1">
                    <a:tint val="75000"/>
                  </a:schemeClr>
                </a:solidFill>
              </a:defRPr>
            </a:lvl1pPr>
          </a:lstStyle>
          <a:p>
            <a:fld id="{1FFCFEE5-8EAD-403C-AFC6-4E09610A5144}" type="slidenum">
              <a:rPr lang="en-US" smtClean="0"/>
              <a:t>‹#›</a:t>
            </a:fld>
            <a:endParaRPr lang="en-US"/>
          </a:p>
        </p:txBody>
      </p:sp>
    </p:spTree>
    <p:extLst>
      <p:ext uri="{BB962C8B-B14F-4D97-AF65-F5344CB8AC3E}">
        <p14:creationId xmlns:p14="http://schemas.microsoft.com/office/powerpoint/2010/main" val="3003686311"/>
      </p:ext>
    </p:extLst>
  </p:cSld>
  <p:clrMap bg1="lt1" tx1="dk1" bg2="lt2" tx2="dk2" accent1="accent1" accent2="accent2" accent3="accent3" accent4="accent4" accent5="accent5" accent6="accent6" hlink="hlink" folHlink="folHlink"/>
  <p:sldLayoutIdLst>
    <p:sldLayoutId id="2147483649" r:id="rId1"/>
    <p:sldLayoutId id="2147483684" r:id="rId2"/>
    <p:sldLayoutId id="2147483683" r:id="rId3"/>
  </p:sldLayoutIdLst>
  <p:hf hdr="0" ftr="0" dt="0"/>
  <p:txStyles>
    <p:titleStyle>
      <a:lvl1pPr algn="ctr" defTabSz="914323" rtl="0" eaLnBrk="1" latinLnBrk="0" hangingPunct="1">
        <a:spcBef>
          <a:spcPct val="0"/>
        </a:spcBef>
        <a:buNone/>
        <a:defRPr sz="4399" kern="1200">
          <a:solidFill>
            <a:schemeClr val="tx1"/>
          </a:solidFill>
          <a:latin typeface="+mj-lt"/>
          <a:ea typeface="+mj-ea"/>
          <a:cs typeface="+mj-cs"/>
        </a:defRPr>
      </a:lvl1pPr>
    </p:titleStyle>
    <p:bodyStyle>
      <a:lvl1pPr marL="342871" indent="-342871" algn="l" defTabSz="914323"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887" indent="-285726" algn="l" defTabSz="914323"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2904" indent="-228581" algn="l" defTabSz="914323"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066" indent="-228581" algn="l" defTabSz="91432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227" indent="-228581" algn="l" defTabSz="91432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389" indent="-228581" algn="l" defTabSz="91432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551" indent="-228581" algn="l" defTabSz="91432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713" indent="-228581" algn="l" defTabSz="91432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874" indent="-228581" algn="l" defTabSz="91432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23" rtl="0" eaLnBrk="1" latinLnBrk="0" hangingPunct="1">
        <a:defRPr sz="1800" kern="1200">
          <a:solidFill>
            <a:schemeClr val="tx1"/>
          </a:solidFill>
          <a:latin typeface="+mn-lt"/>
          <a:ea typeface="+mn-ea"/>
          <a:cs typeface="+mn-cs"/>
        </a:defRPr>
      </a:lvl1pPr>
      <a:lvl2pPr marL="457162" algn="l" defTabSz="914323" rtl="0" eaLnBrk="1" latinLnBrk="0" hangingPunct="1">
        <a:defRPr sz="1800" kern="1200">
          <a:solidFill>
            <a:schemeClr val="tx1"/>
          </a:solidFill>
          <a:latin typeface="+mn-lt"/>
          <a:ea typeface="+mn-ea"/>
          <a:cs typeface="+mn-cs"/>
        </a:defRPr>
      </a:lvl2pPr>
      <a:lvl3pPr marL="914323" algn="l" defTabSz="914323" rtl="0" eaLnBrk="1" latinLnBrk="0" hangingPunct="1">
        <a:defRPr sz="1800" kern="1200">
          <a:solidFill>
            <a:schemeClr val="tx1"/>
          </a:solidFill>
          <a:latin typeface="+mn-lt"/>
          <a:ea typeface="+mn-ea"/>
          <a:cs typeface="+mn-cs"/>
        </a:defRPr>
      </a:lvl3pPr>
      <a:lvl4pPr marL="1371485" algn="l" defTabSz="914323" rtl="0" eaLnBrk="1" latinLnBrk="0" hangingPunct="1">
        <a:defRPr sz="1800" kern="1200">
          <a:solidFill>
            <a:schemeClr val="tx1"/>
          </a:solidFill>
          <a:latin typeface="+mn-lt"/>
          <a:ea typeface="+mn-ea"/>
          <a:cs typeface="+mn-cs"/>
        </a:defRPr>
      </a:lvl4pPr>
      <a:lvl5pPr marL="1828647" algn="l" defTabSz="914323" rtl="0" eaLnBrk="1" latinLnBrk="0" hangingPunct="1">
        <a:defRPr sz="1800" kern="1200">
          <a:solidFill>
            <a:schemeClr val="tx1"/>
          </a:solidFill>
          <a:latin typeface="+mn-lt"/>
          <a:ea typeface="+mn-ea"/>
          <a:cs typeface="+mn-cs"/>
        </a:defRPr>
      </a:lvl5pPr>
      <a:lvl6pPr marL="2285808" algn="l" defTabSz="914323" rtl="0" eaLnBrk="1" latinLnBrk="0" hangingPunct="1">
        <a:defRPr sz="1800" kern="1200">
          <a:solidFill>
            <a:schemeClr val="tx1"/>
          </a:solidFill>
          <a:latin typeface="+mn-lt"/>
          <a:ea typeface="+mn-ea"/>
          <a:cs typeface="+mn-cs"/>
        </a:defRPr>
      </a:lvl6pPr>
      <a:lvl7pPr marL="2742970" algn="l" defTabSz="914323" rtl="0" eaLnBrk="1" latinLnBrk="0" hangingPunct="1">
        <a:defRPr sz="1800" kern="1200">
          <a:solidFill>
            <a:schemeClr val="tx1"/>
          </a:solidFill>
          <a:latin typeface="+mn-lt"/>
          <a:ea typeface="+mn-ea"/>
          <a:cs typeface="+mn-cs"/>
        </a:defRPr>
      </a:lvl7pPr>
      <a:lvl8pPr marL="3200132" algn="l" defTabSz="914323" rtl="0" eaLnBrk="1" latinLnBrk="0" hangingPunct="1">
        <a:defRPr sz="1800" kern="1200">
          <a:solidFill>
            <a:schemeClr val="tx1"/>
          </a:solidFill>
          <a:latin typeface="+mn-lt"/>
          <a:ea typeface="+mn-ea"/>
          <a:cs typeface="+mn-cs"/>
        </a:defRPr>
      </a:lvl8pPr>
      <a:lvl9pPr marL="3657294" algn="l" defTabSz="91432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A93D1F3-F9E5-BE62-98E0-BEC3052C7D90}"/>
              </a:ext>
            </a:extLst>
          </p:cNvPr>
          <p:cNvPicPr>
            <a:picLocks noChangeAspect="1"/>
          </p:cNvPicPr>
          <p:nvPr/>
        </p:nvPicPr>
        <p:blipFill>
          <a:blip r:embed="rId3"/>
          <a:stretch>
            <a:fillRect/>
          </a:stretch>
        </p:blipFill>
        <p:spPr>
          <a:xfrm>
            <a:off x="5180608" y="3201036"/>
            <a:ext cx="3146796" cy="3118948"/>
          </a:xfrm>
          <a:prstGeom prst="rect">
            <a:avLst/>
          </a:prstGeom>
        </p:spPr>
      </p:pic>
      <p:sp>
        <p:nvSpPr>
          <p:cNvPr id="3" name="Subtitle 2"/>
          <p:cNvSpPr>
            <a:spLocks noGrp="1"/>
          </p:cNvSpPr>
          <p:nvPr>
            <p:ph type="subTitle" idx="1"/>
          </p:nvPr>
        </p:nvSpPr>
        <p:spPr>
          <a:xfrm>
            <a:off x="2338317" y="275623"/>
            <a:ext cx="8784976" cy="2376264"/>
          </a:xfrm>
        </p:spPr>
        <p:txBody>
          <a:bodyPr>
            <a:noAutofit/>
          </a:bodyPr>
          <a:lstStyle/>
          <a:p>
            <a:endParaRPr lang="en-US" sz="4000" b="1" dirty="0">
              <a:solidFill>
                <a:schemeClr val="tx1"/>
              </a:solidFill>
              <a:latin typeface="Palatino Linotype" panose="02040502050505030304" pitchFamily="18" charset="0"/>
            </a:endParaRPr>
          </a:p>
          <a:p>
            <a:r>
              <a:rPr lang="en-US" sz="4000" b="1" dirty="0">
                <a:solidFill>
                  <a:schemeClr val="tx1"/>
                </a:solidFill>
                <a:latin typeface="Palatino Linotype" panose="02040502050505030304" pitchFamily="18" charset="0"/>
              </a:rPr>
              <a:t>Special Topics: Microprocessor &amp; Assembly Language</a:t>
            </a:r>
            <a:r>
              <a:rPr lang="ar-IQ" sz="4000" b="1" dirty="0">
                <a:solidFill>
                  <a:schemeClr val="tx1"/>
                </a:solidFill>
                <a:latin typeface="Palatino Linotype" panose="02040502050505030304" pitchFamily="18" charset="0"/>
              </a:rPr>
              <a:t> </a:t>
            </a:r>
          </a:p>
          <a:p>
            <a:r>
              <a:rPr lang="en-MY" sz="4000" b="1" dirty="0">
                <a:solidFill>
                  <a:schemeClr val="tx1"/>
                </a:solidFill>
                <a:latin typeface="Palatino Linotype" panose="02040502050505030304" pitchFamily="18" charset="0"/>
              </a:rPr>
              <a:t>lecture</a:t>
            </a:r>
            <a:r>
              <a:rPr lang="en-US" sz="4000" b="1" dirty="0">
                <a:solidFill>
                  <a:schemeClr val="tx1"/>
                </a:solidFill>
                <a:latin typeface="Palatino Linotype" panose="02040502050505030304" pitchFamily="18" charset="0"/>
              </a:rPr>
              <a:t>3</a:t>
            </a:r>
            <a:endParaRPr lang="en-US" sz="4000" dirty="0"/>
          </a:p>
        </p:txBody>
      </p:sp>
      <p:sp>
        <p:nvSpPr>
          <p:cNvPr id="5" name="TextBox 4"/>
          <p:cNvSpPr txBox="1">
            <a:spLocks noChangeArrowheads="1"/>
          </p:cNvSpPr>
          <p:nvPr/>
        </p:nvSpPr>
        <p:spPr bwMode="auto">
          <a:xfrm>
            <a:off x="3834828" y="6498550"/>
            <a:ext cx="595840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2000">
                <a:solidFill>
                  <a:schemeClr val="tx1"/>
                </a:solidFill>
                <a:latin typeface="Tahoma" pitchFamily="34" charset="0"/>
                <a:cs typeface="Tahoma" pitchFamily="34" charset="0"/>
              </a:defRPr>
            </a:lvl1pPr>
            <a:lvl2pPr marL="742950" indent="-285750" eaLnBrk="0" hangingPunct="0">
              <a:spcBef>
                <a:spcPct val="20000"/>
              </a:spcBef>
              <a:buFont typeface="Arial" charset="0"/>
              <a:buChar char="–"/>
              <a:defRPr sz="2000">
                <a:solidFill>
                  <a:schemeClr val="tx1"/>
                </a:solidFill>
                <a:latin typeface="Tahoma" pitchFamily="34" charset="0"/>
                <a:cs typeface="Tahoma" pitchFamily="34" charset="0"/>
              </a:defRPr>
            </a:lvl2pPr>
            <a:lvl3pPr marL="1143000" indent="-228600" eaLnBrk="0" hangingPunct="0">
              <a:spcBef>
                <a:spcPct val="20000"/>
              </a:spcBef>
              <a:buFont typeface="Arial" charset="0"/>
              <a:buChar char="•"/>
              <a:defRPr sz="2000">
                <a:solidFill>
                  <a:schemeClr val="tx1"/>
                </a:solidFill>
                <a:latin typeface="Tahoma" pitchFamily="34" charset="0"/>
                <a:cs typeface="Tahoma" pitchFamily="34" charset="0"/>
              </a:defRPr>
            </a:lvl3pPr>
            <a:lvl4pPr marL="1600200" indent="-228600" eaLnBrk="0" hangingPunct="0">
              <a:spcBef>
                <a:spcPct val="20000"/>
              </a:spcBef>
              <a:buFont typeface="Arial" charset="0"/>
              <a:buChar char="–"/>
              <a:defRPr sz="2000">
                <a:solidFill>
                  <a:schemeClr val="tx1"/>
                </a:solidFill>
                <a:latin typeface="Tahoma" pitchFamily="34" charset="0"/>
                <a:cs typeface="Tahoma" pitchFamily="34" charset="0"/>
              </a:defRPr>
            </a:lvl4pPr>
            <a:lvl5pPr marL="2057400" indent="-228600" eaLnBrk="0" hangingPunct="0">
              <a:spcBef>
                <a:spcPct val="20000"/>
              </a:spcBef>
              <a:buFont typeface="Arial" charset="0"/>
              <a:buChar char="»"/>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Tahoma" pitchFamily="34" charset="0"/>
                <a:cs typeface="Tahoma" pitchFamily="34" charset="0"/>
              </a:defRPr>
            </a:lvl9pPr>
          </a:lstStyle>
          <a:p>
            <a:pPr algn="ctr" eaLnBrk="1" hangingPunct="1">
              <a:spcBef>
                <a:spcPct val="0"/>
              </a:spcBef>
              <a:buFontTx/>
              <a:buNone/>
            </a:pPr>
            <a:r>
              <a:rPr lang="en-US" altLang="en-US" sz="2400" b="1" i="1" dirty="0">
                <a:latin typeface="Palatino Linotype" panose="02040502050505030304" pitchFamily="18" charset="0"/>
              </a:rPr>
              <a:t>Instructor: Ghazwan Abdulnabi Al-Ali</a:t>
            </a:r>
          </a:p>
        </p:txBody>
      </p:sp>
      <p:sp>
        <p:nvSpPr>
          <p:cNvPr id="2" name="Text Box 8">
            <a:extLst>
              <a:ext uri="{FF2B5EF4-FFF2-40B4-BE49-F238E27FC236}">
                <a16:creationId xmlns:a16="http://schemas.microsoft.com/office/drawing/2014/main" id="{6C7A2DF6-9A31-511F-88BB-09CF6F3B8E2F}"/>
              </a:ext>
            </a:extLst>
          </p:cNvPr>
          <p:cNvSpPr txBox="1">
            <a:spLocks noChangeArrowheads="1"/>
          </p:cNvSpPr>
          <p:nvPr/>
        </p:nvSpPr>
        <p:spPr bwMode="auto">
          <a:xfrm>
            <a:off x="2090913" y="7138781"/>
            <a:ext cx="9144000" cy="377922"/>
          </a:xfrm>
          <a:prstGeom prst="rect">
            <a:avLst/>
          </a:prstGeom>
          <a:noFill/>
          <a:ln w="9525">
            <a:noFill/>
            <a:miter lim="800000"/>
            <a:headEnd/>
            <a:tailEnd/>
          </a:ln>
        </p:spPr>
        <p:txBody>
          <a:bodyPr wrap="square" lIns="68579" tIns="34289" rIns="68579" bIns="34289">
            <a:spAutoFit/>
          </a:bodyPr>
          <a:lstStyle/>
          <a:p>
            <a:pPr algn="ctr">
              <a:spcBef>
                <a:spcPct val="50000"/>
              </a:spcBef>
            </a:pPr>
            <a:r>
              <a:rPr lang="en-US" dirty="0">
                <a:latin typeface="Calibri"/>
                <a:cs typeface="Calibri"/>
              </a:rPr>
              <a:t>University of </a:t>
            </a:r>
            <a:r>
              <a:rPr lang="en-US" dirty="0" err="1">
                <a:latin typeface="Calibri"/>
                <a:cs typeface="Calibri"/>
              </a:rPr>
              <a:t>Basrah</a:t>
            </a:r>
            <a:r>
              <a:rPr lang="en-US" dirty="0">
                <a:latin typeface="Calibri"/>
                <a:cs typeface="Calibri"/>
              </a:rPr>
              <a:t>, Iraq</a:t>
            </a:r>
          </a:p>
        </p:txBody>
      </p:sp>
      <p:sp>
        <p:nvSpPr>
          <p:cNvPr id="6" name="Rectangle 6">
            <a:extLst>
              <a:ext uri="{FF2B5EF4-FFF2-40B4-BE49-F238E27FC236}">
                <a16:creationId xmlns:a16="http://schemas.microsoft.com/office/drawing/2014/main" id="{DC27A7A8-CEAC-2140-314E-9152434BFEE5}"/>
              </a:ext>
            </a:extLst>
          </p:cNvPr>
          <p:cNvSpPr txBox="1">
            <a:spLocks noChangeArrowheads="1"/>
          </p:cNvSpPr>
          <p:nvPr/>
        </p:nvSpPr>
        <p:spPr>
          <a:xfrm>
            <a:off x="2117910" y="97057"/>
            <a:ext cx="9144000" cy="1143000"/>
          </a:xfrm>
          <a:prstGeom prst="rect">
            <a:avLst/>
          </a:prstGeom>
        </p:spPr>
        <p:txBody>
          <a:bodyPr vert="horz" lIns="91440" tIns="45720" rIns="91440" bIns="45720" rtlCol="0">
            <a:normAutofit fontScale="85000" lnSpcReduction="10000"/>
          </a:bodyPr>
          <a:lstStyle>
            <a:lvl1pPr marL="0" indent="0" algn="ctr" defTabSz="914323"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162" indent="0" algn="ctr" defTabSz="914323"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323" indent="0" algn="ctr" defTabSz="914323"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485" indent="0" algn="ctr" defTabSz="914323"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647" indent="0" algn="ctr" defTabSz="914323"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5808" indent="0" algn="ctr" defTabSz="914323"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2970" indent="0" algn="ctr" defTabSz="914323"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132" indent="0" algn="ctr" defTabSz="914323"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294" indent="0" algn="ctr" defTabSz="914323"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dirty="0"/>
              <a:t>2</a:t>
            </a:r>
            <a:r>
              <a:rPr lang="en-US" baseline="30000" dirty="0"/>
              <a:t>rd</a:t>
            </a:r>
            <a:r>
              <a:rPr lang="en-US" dirty="0"/>
              <a:t> Grade</a:t>
            </a:r>
          </a:p>
          <a:p>
            <a:r>
              <a:rPr lang="en-US" dirty="0"/>
              <a:t>Computer Science Dept/ College of Education for Pure Sciences</a:t>
            </a:r>
          </a:p>
        </p:txBody>
      </p:sp>
    </p:spTree>
    <p:extLst>
      <p:ext uri="{BB962C8B-B14F-4D97-AF65-F5344CB8AC3E}">
        <p14:creationId xmlns:p14="http://schemas.microsoft.com/office/powerpoint/2010/main" val="2210066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CB9FD1E-9397-BD6B-22FB-B110307A52B9}"/>
              </a:ext>
            </a:extLst>
          </p:cNvPr>
          <p:cNvSpPr>
            <a:spLocks noGrp="1"/>
          </p:cNvSpPr>
          <p:nvPr>
            <p:ph type="title"/>
          </p:nvPr>
        </p:nvSpPr>
        <p:spPr/>
        <p:txBody>
          <a:bodyPr>
            <a:normAutofit/>
          </a:bodyPr>
          <a:lstStyle/>
          <a:p>
            <a:r>
              <a:rPr lang="en-MY" dirty="0"/>
              <a:t>Solution:</a:t>
            </a:r>
          </a:p>
        </p:txBody>
      </p:sp>
      <p:graphicFrame>
        <p:nvGraphicFramePr>
          <p:cNvPr id="2" name="Table 3">
            <a:extLst>
              <a:ext uri="{FF2B5EF4-FFF2-40B4-BE49-F238E27FC236}">
                <a16:creationId xmlns:a16="http://schemas.microsoft.com/office/drawing/2014/main" id="{551F5827-F450-9F9B-A99F-54926793F53E}"/>
              </a:ext>
            </a:extLst>
          </p:cNvPr>
          <p:cNvGraphicFramePr>
            <a:graphicFrameLocks noGrp="1"/>
          </p:cNvGraphicFramePr>
          <p:nvPr>
            <p:ph idx="1"/>
            <p:extLst>
              <p:ext uri="{D42A27DB-BD31-4B8C-83A1-F6EECF244321}">
                <p14:modId xmlns:p14="http://schemas.microsoft.com/office/powerpoint/2010/main" val="2335389490"/>
              </p:ext>
            </p:extLst>
          </p:nvPr>
        </p:nvGraphicFramePr>
        <p:xfrm>
          <a:off x="325438" y="1797968"/>
          <a:ext cx="13166724" cy="3641142"/>
        </p:xfrm>
        <a:graphic>
          <a:graphicData uri="http://schemas.openxmlformats.org/drawingml/2006/table">
            <a:tbl>
              <a:tblPr firstRow="1" bandRow="1">
                <a:tableStyleId>{5C22544A-7EE6-4342-B048-85BDC9FD1C3A}</a:tableStyleId>
              </a:tblPr>
              <a:tblGrid>
                <a:gridCol w="6583362">
                  <a:extLst>
                    <a:ext uri="{9D8B030D-6E8A-4147-A177-3AD203B41FA5}">
                      <a16:colId xmlns:a16="http://schemas.microsoft.com/office/drawing/2014/main" val="69506096"/>
                    </a:ext>
                  </a:extLst>
                </a:gridCol>
                <a:gridCol w="6583362">
                  <a:extLst>
                    <a:ext uri="{9D8B030D-6E8A-4147-A177-3AD203B41FA5}">
                      <a16:colId xmlns:a16="http://schemas.microsoft.com/office/drawing/2014/main" val="1477124100"/>
                    </a:ext>
                  </a:extLst>
                </a:gridCol>
              </a:tblGrid>
              <a:tr h="589031">
                <a:tc>
                  <a:txBody>
                    <a:bodyPr/>
                    <a:lstStyle/>
                    <a:p>
                      <a:pPr algn="ctr"/>
                      <a:r>
                        <a:rPr lang="en-US" sz="4000" dirty="0">
                          <a:solidFill>
                            <a:schemeClr val="tx1"/>
                          </a:solidFill>
                        </a:rPr>
                        <a:t>C++</a:t>
                      </a:r>
                      <a:endParaRPr lang="en-MY" sz="4000" dirty="0">
                        <a:solidFill>
                          <a:schemeClr val="tx1"/>
                        </a:solidFill>
                      </a:endParaRPr>
                    </a:p>
                  </a:txBody>
                  <a:tcPr/>
                </a:tc>
                <a:tc>
                  <a:txBody>
                    <a:bodyPr/>
                    <a:lstStyle/>
                    <a:p>
                      <a:pPr algn="ctr"/>
                      <a:r>
                        <a:rPr lang="en-US" sz="4000" dirty="0">
                          <a:solidFill>
                            <a:schemeClr val="tx1"/>
                          </a:solidFill>
                        </a:rPr>
                        <a:t>Assembly</a:t>
                      </a:r>
                      <a:endParaRPr lang="en-MY" sz="4000" dirty="0">
                        <a:solidFill>
                          <a:schemeClr val="tx1"/>
                        </a:solidFill>
                      </a:endParaRPr>
                    </a:p>
                  </a:txBody>
                  <a:tcPr/>
                </a:tc>
                <a:extLst>
                  <a:ext uri="{0D108BD9-81ED-4DB2-BD59-A6C34878D82A}">
                    <a16:rowId xmlns:a16="http://schemas.microsoft.com/office/drawing/2014/main" val="370668472"/>
                  </a:ext>
                </a:extLst>
              </a:tr>
              <a:tr h="2940102">
                <a:tc>
                  <a:txBody>
                    <a:bodyPr/>
                    <a:lstStyle/>
                    <a:p>
                      <a:pPr algn="ctr"/>
                      <a:r>
                        <a:rPr lang="pt-BR" sz="2000" dirty="0">
                          <a:solidFill>
                            <a:schemeClr val="tx1"/>
                          </a:solidFill>
                        </a:rPr>
                        <a:t>fa=1</a:t>
                      </a:r>
                    </a:p>
                    <a:p>
                      <a:pPr algn="ctr"/>
                      <a:r>
                        <a:rPr lang="pt-BR" sz="2000" dirty="0">
                          <a:solidFill>
                            <a:schemeClr val="tx1"/>
                          </a:solidFill>
                        </a:rPr>
                        <a:t>For(i=2,i&lt;=5,i++)</a:t>
                      </a:r>
                    </a:p>
                    <a:p>
                      <a:pPr algn="ctr"/>
                      <a:r>
                        <a:rPr lang="pt-BR" sz="2000" dirty="0">
                          <a:solidFill>
                            <a:schemeClr val="tx1"/>
                          </a:solidFill>
                        </a:rPr>
                        <a:t>fa=fa*i</a:t>
                      </a:r>
                    </a:p>
                  </a:txBody>
                  <a:tcPr/>
                </a:tc>
                <a:tc>
                  <a:txBody>
                    <a:bodyPr/>
                    <a:lstStyle/>
                    <a:p>
                      <a:pPr algn="ctr"/>
                      <a:r>
                        <a:rPr lang="pt-BR" sz="2000" dirty="0">
                          <a:solidFill>
                            <a:schemeClr val="tx1"/>
                          </a:solidFill>
                        </a:rPr>
                        <a:t>Mov bl,5</a:t>
                      </a:r>
                    </a:p>
                    <a:p>
                      <a:pPr algn="ctr"/>
                      <a:r>
                        <a:rPr lang="pt-BR" sz="2000" dirty="0">
                          <a:solidFill>
                            <a:schemeClr val="tx1"/>
                          </a:solidFill>
                        </a:rPr>
                        <a:t>Mov al,1</a:t>
                      </a:r>
                    </a:p>
                    <a:p>
                      <a:pPr algn="ctr"/>
                      <a:r>
                        <a:rPr lang="pt-BR" sz="2000" dirty="0">
                          <a:solidFill>
                            <a:schemeClr val="tx1"/>
                          </a:solidFill>
                        </a:rPr>
                        <a:t>mov cl,2</a:t>
                      </a:r>
                    </a:p>
                    <a:p>
                      <a:pPr algn="ctr"/>
                      <a:r>
                        <a:rPr lang="pt-BR" sz="2000" dirty="0">
                          <a:solidFill>
                            <a:schemeClr val="tx1"/>
                          </a:solidFill>
                        </a:rPr>
                        <a:t>Rep1: Mul cl</a:t>
                      </a:r>
                    </a:p>
                    <a:p>
                      <a:pPr algn="ctr"/>
                      <a:r>
                        <a:rPr lang="pt-BR" sz="2000" dirty="0">
                          <a:solidFill>
                            <a:schemeClr val="tx1"/>
                          </a:solidFill>
                        </a:rPr>
                        <a:t>Inc cl</a:t>
                      </a:r>
                    </a:p>
                    <a:p>
                      <a:pPr algn="ctr"/>
                      <a:r>
                        <a:rPr lang="pt-BR" sz="2000" dirty="0">
                          <a:solidFill>
                            <a:schemeClr val="tx1"/>
                          </a:solidFill>
                        </a:rPr>
                        <a:t>Cmp cl,bl</a:t>
                      </a:r>
                    </a:p>
                    <a:p>
                      <a:pPr algn="ctr"/>
                      <a:r>
                        <a:rPr lang="pt-BR" sz="2000" dirty="0">
                          <a:solidFill>
                            <a:schemeClr val="tx1"/>
                          </a:solidFill>
                        </a:rPr>
                        <a:t>Jle Rep1</a:t>
                      </a:r>
                    </a:p>
                  </a:txBody>
                  <a:tcPr/>
                </a:tc>
                <a:extLst>
                  <a:ext uri="{0D108BD9-81ED-4DB2-BD59-A6C34878D82A}">
                    <a16:rowId xmlns:a16="http://schemas.microsoft.com/office/drawing/2014/main" val="2174628529"/>
                  </a:ext>
                </a:extLst>
              </a:tr>
            </a:tbl>
          </a:graphicData>
        </a:graphic>
      </p:graphicFrame>
    </p:spTree>
    <p:extLst>
      <p:ext uri="{BB962C8B-B14F-4D97-AF65-F5344CB8AC3E}">
        <p14:creationId xmlns:p14="http://schemas.microsoft.com/office/powerpoint/2010/main" val="10738856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BE7D4-22E0-F92F-9929-6E956318D712}"/>
              </a:ext>
            </a:extLst>
          </p:cNvPr>
          <p:cNvSpPr>
            <a:spLocks noGrp="1"/>
          </p:cNvSpPr>
          <p:nvPr>
            <p:ph type="title"/>
          </p:nvPr>
        </p:nvSpPr>
        <p:spPr/>
        <p:txBody>
          <a:bodyPr>
            <a:normAutofit/>
          </a:bodyPr>
          <a:lstStyle/>
          <a:p>
            <a:r>
              <a:rPr lang="en-MY" sz="4400" dirty="0"/>
              <a:t>Example</a:t>
            </a:r>
            <a:endParaRPr lang="en-MY" dirty="0"/>
          </a:p>
        </p:txBody>
      </p:sp>
      <p:sp>
        <p:nvSpPr>
          <p:cNvPr id="5" name="Content Placeholder 2">
            <a:extLst>
              <a:ext uri="{FF2B5EF4-FFF2-40B4-BE49-F238E27FC236}">
                <a16:creationId xmlns:a16="http://schemas.microsoft.com/office/drawing/2014/main" id="{5B5C97B7-A27C-DB9D-3EB4-8579DF2B899A}"/>
              </a:ext>
            </a:extLst>
          </p:cNvPr>
          <p:cNvSpPr txBox="1">
            <a:spLocks/>
          </p:cNvSpPr>
          <p:nvPr/>
        </p:nvSpPr>
        <p:spPr>
          <a:xfrm>
            <a:off x="140048" y="1941985"/>
            <a:ext cx="12385376" cy="3208528"/>
          </a:xfrm>
          <a:prstGeom prst="rect">
            <a:avLst/>
          </a:prstGeom>
        </p:spPr>
        <p:txBody>
          <a:bodyPr vert="horz" lIns="91440" tIns="45720" rIns="91440" bIns="45720" rtlCol="0">
            <a:normAutofit/>
          </a:bodyPr>
          <a:lstStyle>
            <a:lvl1pPr marL="288925" indent="-288925" algn="l" defTabSz="914323" rtl="0" eaLnBrk="1" latinLnBrk="0" hangingPunct="1">
              <a:spcBef>
                <a:spcPct val="20000"/>
              </a:spcBef>
              <a:buClr>
                <a:schemeClr val="tx2"/>
              </a:buClr>
              <a:buSzPct val="90000"/>
              <a:buFont typeface="Palatino Linotype" panose="02040502050505030304" pitchFamily="18" charset="0"/>
              <a:buChar char="•"/>
              <a:defRPr sz="2000" kern="1200">
                <a:solidFill>
                  <a:schemeClr val="tx1"/>
                </a:solidFill>
                <a:latin typeface="Palatino Linotype" panose="02040502050505030304" pitchFamily="18" charset="0"/>
                <a:ea typeface="+mn-ea"/>
                <a:cs typeface="+mn-cs"/>
              </a:defRPr>
            </a:lvl1pPr>
            <a:lvl2pPr marL="631825" indent="-227013" algn="l" defTabSz="914323" rtl="0" eaLnBrk="1" latinLnBrk="0" hangingPunct="1">
              <a:spcBef>
                <a:spcPct val="20000"/>
              </a:spcBef>
              <a:buClr>
                <a:schemeClr val="tx2"/>
              </a:buClr>
              <a:buSzPct val="90000"/>
              <a:buFont typeface="Wingdings" panose="05000000000000000000" pitchFamily="2" charset="2"/>
              <a:buChar char="§"/>
              <a:defRPr sz="1800" kern="1200">
                <a:solidFill>
                  <a:schemeClr val="tx1"/>
                </a:solidFill>
                <a:latin typeface="Palatino Linotype" panose="02040502050505030304" pitchFamily="18" charset="0"/>
                <a:ea typeface="+mn-ea"/>
                <a:cs typeface="+mn-cs"/>
              </a:defRPr>
            </a:lvl2pPr>
            <a:lvl3pPr marL="973138" indent="-231775" algn="l" defTabSz="914323" rtl="0" eaLnBrk="1" latinLnBrk="0" hangingPunct="1">
              <a:spcBef>
                <a:spcPct val="20000"/>
              </a:spcBef>
              <a:buClr>
                <a:schemeClr val="tx2"/>
              </a:buClr>
              <a:buFont typeface="Courier New" panose="02070309020205020404" pitchFamily="49" charset="0"/>
              <a:buChar char="o"/>
              <a:defRPr sz="1600" kern="1200">
                <a:solidFill>
                  <a:schemeClr val="tx1"/>
                </a:solidFill>
                <a:latin typeface="Palatino Linotype" panose="02040502050505030304" pitchFamily="18" charset="0"/>
                <a:ea typeface="+mn-ea"/>
                <a:cs typeface="+mn-cs"/>
              </a:defRPr>
            </a:lvl3pPr>
            <a:lvl4pPr marL="1254125" indent="-222250" algn="l" defTabSz="914323" rtl="0" eaLnBrk="1" latinLnBrk="0" hangingPunct="1">
              <a:spcBef>
                <a:spcPct val="20000"/>
              </a:spcBef>
              <a:buClr>
                <a:schemeClr val="tx2"/>
              </a:buClr>
              <a:buFont typeface="Arial" panose="020B0604020202020204" pitchFamily="34" charset="0"/>
              <a:buChar char="–"/>
              <a:defRPr sz="1400" kern="1200">
                <a:solidFill>
                  <a:schemeClr val="tx1"/>
                </a:solidFill>
                <a:latin typeface="Palatino Linotype" panose="02040502050505030304" pitchFamily="18" charset="0"/>
                <a:ea typeface="+mn-ea"/>
                <a:cs typeface="+mn-cs"/>
              </a:defRPr>
            </a:lvl4pPr>
            <a:lvl5pPr marL="1430338" indent="-176213" algn="l" defTabSz="914323" rtl="0" eaLnBrk="1" latinLnBrk="0" hangingPunct="1">
              <a:spcBef>
                <a:spcPct val="20000"/>
              </a:spcBef>
              <a:buClr>
                <a:schemeClr val="tx2"/>
              </a:buClr>
              <a:buFont typeface="Arial" panose="020B0604020202020204" pitchFamily="34" charset="0"/>
              <a:buChar char="»"/>
              <a:defRPr sz="1200" kern="1200">
                <a:solidFill>
                  <a:schemeClr val="tx1"/>
                </a:solidFill>
                <a:latin typeface="Palatino Linotype" panose="02040502050505030304" pitchFamily="18" charset="0"/>
                <a:ea typeface="+mn-ea"/>
                <a:cs typeface="+mn-cs"/>
              </a:defRPr>
            </a:lvl5pPr>
            <a:lvl6pPr marL="2514389" indent="-228581" algn="l" defTabSz="91432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551" indent="-228581" algn="l" defTabSz="91432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713" indent="-228581" algn="l" defTabSz="91432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874" indent="-228581" algn="l" defTabSz="91432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Palatino Linotype" panose="02040502050505030304" pitchFamily="18" charset="0"/>
              <a:buNone/>
            </a:pPr>
            <a:r>
              <a:rPr lang="en-MY" sz="9600" dirty="0"/>
              <a:t>Write a program to checking x is prime.</a:t>
            </a:r>
            <a:endParaRPr lang="en-US" sz="8000" b="1" dirty="0"/>
          </a:p>
        </p:txBody>
      </p:sp>
    </p:spTree>
    <p:extLst>
      <p:ext uri="{BB962C8B-B14F-4D97-AF65-F5344CB8AC3E}">
        <p14:creationId xmlns:p14="http://schemas.microsoft.com/office/powerpoint/2010/main" val="2310867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CB9FD1E-9397-BD6B-22FB-B110307A52B9}"/>
              </a:ext>
            </a:extLst>
          </p:cNvPr>
          <p:cNvSpPr>
            <a:spLocks noGrp="1"/>
          </p:cNvSpPr>
          <p:nvPr>
            <p:ph type="title"/>
          </p:nvPr>
        </p:nvSpPr>
        <p:spPr/>
        <p:txBody>
          <a:bodyPr>
            <a:normAutofit/>
          </a:bodyPr>
          <a:lstStyle/>
          <a:p>
            <a:r>
              <a:rPr lang="en-MY" dirty="0"/>
              <a:t>Solution:</a:t>
            </a:r>
          </a:p>
        </p:txBody>
      </p:sp>
      <p:graphicFrame>
        <p:nvGraphicFramePr>
          <p:cNvPr id="2" name="Table 3">
            <a:extLst>
              <a:ext uri="{FF2B5EF4-FFF2-40B4-BE49-F238E27FC236}">
                <a16:creationId xmlns:a16="http://schemas.microsoft.com/office/drawing/2014/main" id="{551F5827-F450-9F9B-A99F-54926793F53E}"/>
              </a:ext>
            </a:extLst>
          </p:cNvPr>
          <p:cNvGraphicFramePr>
            <a:graphicFrameLocks noGrp="1"/>
          </p:cNvGraphicFramePr>
          <p:nvPr>
            <p:ph idx="1"/>
            <p:extLst>
              <p:ext uri="{D42A27DB-BD31-4B8C-83A1-F6EECF244321}">
                <p14:modId xmlns:p14="http://schemas.microsoft.com/office/powerpoint/2010/main" val="2868165580"/>
              </p:ext>
            </p:extLst>
          </p:nvPr>
        </p:nvGraphicFramePr>
        <p:xfrm>
          <a:off x="325438" y="1668616"/>
          <a:ext cx="13166724" cy="4450080"/>
        </p:xfrm>
        <a:graphic>
          <a:graphicData uri="http://schemas.openxmlformats.org/drawingml/2006/table">
            <a:tbl>
              <a:tblPr firstRow="1" bandRow="1">
                <a:tableStyleId>{5C22544A-7EE6-4342-B048-85BDC9FD1C3A}</a:tableStyleId>
              </a:tblPr>
              <a:tblGrid>
                <a:gridCol w="6583362">
                  <a:extLst>
                    <a:ext uri="{9D8B030D-6E8A-4147-A177-3AD203B41FA5}">
                      <a16:colId xmlns:a16="http://schemas.microsoft.com/office/drawing/2014/main" val="69506096"/>
                    </a:ext>
                  </a:extLst>
                </a:gridCol>
                <a:gridCol w="6583362">
                  <a:extLst>
                    <a:ext uri="{9D8B030D-6E8A-4147-A177-3AD203B41FA5}">
                      <a16:colId xmlns:a16="http://schemas.microsoft.com/office/drawing/2014/main" val="1477124100"/>
                    </a:ext>
                  </a:extLst>
                </a:gridCol>
              </a:tblGrid>
              <a:tr h="370840">
                <a:tc>
                  <a:txBody>
                    <a:bodyPr/>
                    <a:lstStyle/>
                    <a:p>
                      <a:pPr algn="ctr"/>
                      <a:r>
                        <a:rPr lang="en-US" sz="4000" dirty="0">
                          <a:solidFill>
                            <a:schemeClr val="tx1"/>
                          </a:solidFill>
                        </a:rPr>
                        <a:t>C++</a:t>
                      </a:r>
                      <a:endParaRPr lang="en-MY" sz="4000" dirty="0">
                        <a:solidFill>
                          <a:schemeClr val="tx1"/>
                        </a:solidFill>
                      </a:endParaRPr>
                    </a:p>
                  </a:txBody>
                  <a:tcPr/>
                </a:tc>
                <a:tc>
                  <a:txBody>
                    <a:bodyPr/>
                    <a:lstStyle/>
                    <a:p>
                      <a:pPr algn="ctr"/>
                      <a:r>
                        <a:rPr lang="en-US" sz="4000" dirty="0">
                          <a:solidFill>
                            <a:schemeClr val="tx1"/>
                          </a:solidFill>
                        </a:rPr>
                        <a:t>Assembly</a:t>
                      </a:r>
                      <a:endParaRPr lang="en-MY" sz="4000" dirty="0">
                        <a:solidFill>
                          <a:schemeClr val="tx1"/>
                        </a:solidFill>
                      </a:endParaRPr>
                    </a:p>
                  </a:txBody>
                  <a:tcPr/>
                </a:tc>
                <a:extLst>
                  <a:ext uri="{0D108BD9-81ED-4DB2-BD59-A6C34878D82A}">
                    <a16:rowId xmlns:a16="http://schemas.microsoft.com/office/drawing/2014/main" val="370668472"/>
                  </a:ext>
                </a:extLst>
              </a:tr>
              <a:tr h="370840">
                <a:tc>
                  <a:txBody>
                    <a:bodyPr/>
                    <a:lstStyle/>
                    <a:p>
                      <a:pPr algn="ctr"/>
                      <a:r>
                        <a:rPr lang="pt-BR" sz="2000" dirty="0">
                          <a:solidFill>
                            <a:schemeClr val="tx1"/>
                          </a:solidFill>
                        </a:rPr>
                        <a:t>Int f=0</a:t>
                      </a:r>
                    </a:p>
                    <a:p>
                      <a:pPr algn="ctr"/>
                      <a:r>
                        <a:rPr lang="pt-BR" sz="2000" dirty="0">
                          <a:solidFill>
                            <a:schemeClr val="tx1"/>
                          </a:solidFill>
                        </a:rPr>
                        <a:t>Int x=5</a:t>
                      </a:r>
                    </a:p>
                    <a:p>
                      <a:pPr algn="ctr"/>
                      <a:r>
                        <a:rPr lang="pt-BR" sz="2000" dirty="0">
                          <a:solidFill>
                            <a:schemeClr val="tx1"/>
                          </a:solidFill>
                        </a:rPr>
                        <a:t>For(i=2,i&lt;n,i++)</a:t>
                      </a:r>
                    </a:p>
                    <a:p>
                      <a:pPr algn="ctr"/>
                      <a:r>
                        <a:rPr lang="pt-BR" sz="2000" dirty="0">
                          <a:solidFill>
                            <a:schemeClr val="tx1"/>
                          </a:solidFill>
                        </a:rPr>
                        <a:t>If(x%i==0)</a:t>
                      </a:r>
                    </a:p>
                    <a:p>
                      <a:pPr algn="ctr"/>
                      <a:r>
                        <a:rPr lang="pt-BR" sz="2000" dirty="0">
                          <a:solidFill>
                            <a:schemeClr val="tx1"/>
                          </a:solidFill>
                        </a:rPr>
                        <a:t>f=1</a:t>
                      </a:r>
                    </a:p>
                  </a:txBody>
                  <a:tcPr/>
                </a:tc>
                <a:tc>
                  <a:txBody>
                    <a:bodyPr/>
                    <a:lstStyle/>
                    <a:p>
                      <a:pPr algn="ctr"/>
                      <a:r>
                        <a:rPr lang="pt-BR" sz="2000" dirty="0">
                          <a:solidFill>
                            <a:schemeClr val="tx1"/>
                          </a:solidFill>
                        </a:rPr>
                        <a:t> mov ch,0</a:t>
                      </a:r>
                    </a:p>
                    <a:p>
                      <a:pPr algn="ctr"/>
                      <a:r>
                        <a:rPr lang="pt-BR" sz="2000" dirty="0">
                          <a:solidFill>
                            <a:schemeClr val="tx1"/>
                          </a:solidFill>
                        </a:rPr>
                        <a:t> mov bl,4</a:t>
                      </a:r>
                    </a:p>
                    <a:p>
                      <a:pPr algn="ctr"/>
                      <a:r>
                        <a:rPr lang="pt-BR" sz="2000" dirty="0">
                          <a:solidFill>
                            <a:schemeClr val="tx1"/>
                          </a:solidFill>
                        </a:rPr>
                        <a:t> mov cl,2</a:t>
                      </a:r>
                    </a:p>
                    <a:p>
                      <a:pPr algn="ctr"/>
                      <a:r>
                        <a:rPr lang="pt-BR" sz="2000" dirty="0">
                          <a:solidFill>
                            <a:schemeClr val="tx1"/>
                          </a:solidFill>
                        </a:rPr>
                        <a:t> rep1: mov al,bl</a:t>
                      </a:r>
                    </a:p>
                    <a:p>
                      <a:pPr algn="ctr"/>
                      <a:r>
                        <a:rPr lang="pt-BR" sz="2000" dirty="0">
                          <a:solidFill>
                            <a:schemeClr val="tx1"/>
                          </a:solidFill>
                        </a:rPr>
                        <a:t> mov ah,0</a:t>
                      </a:r>
                    </a:p>
                    <a:p>
                      <a:pPr algn="ctr"/>
                      <a:r>
                        <a:rPr lang="pt-BR" sz="2000" dirty="0">
                          <a:solidFill>
                            <a:schemeClr val="tx1"/>
                          </a:solidFill>
                        </a:rPr>
                        <a:t> div cl</a:t>
                      </a:r>
                    </a:p>
                    <a:p>
                      <a:pPr algn="ctr"/>
                      <a:r>
                        <a:rPr lang="pt-BR" sz="2000" dirty="0">
                          <a:solidFill>
                            <a:schemeClr val="tx1"/>
                          </a:solidFill>
                        </a:rPr>
                        <a:t> cmp ah,0</a:t>
                      </a:r>
                    </a:p>
                    <a:p>
                      <a:pPr algn="ctr"/>
                      <a:r>
                        <a:rPr lang="pt-BR" sz="2000" dirty="0">
                          <a:solidFill>
                            <a:schemeClr val="tx1"/>
                          </a:solidFill>
                        </a:rPr>
                        <a:t> jne f1</a:t>
                      </a:r>
                    </a:p>
                    <a:p>
                      <a:pPr algn="ctr"/>
                      <a:r>
                        <a:rPr lang="pt-BR" sz="2000" dirty="0">
                          <a:solidFill>
                            <a:schemeClr val="tx1"/>
                          </a:solidFill>
                        </a:rPr>
                        <a:t> mov ch,1 </a:t>
                      </a:r>
                    </a:p>
                    <a:p>
                      <a:pPr algn="ctr"/>
                      <a:r>
                        <a:rPr lang="pt-BR" sz="2000" dirty="0">
                          <a:solidFill>
                            <a:schemeClr val="tx1"/>
                          </a:solidFill>
                        </a:rPr>
                        <a:t>f1: inc cl</a:t>
                      </a:r>
                    </a:p>
                    <a:p>
                      <a:pPr algn="ctr"/>
                      <a:r>
                        <a:rPr lang="pt-BR" sz="2000" dirty="0">
                          <a:solidFill>
                            <a:schemeClr val="tx1"/>
                          </a:solidFill>
                        </a:rPr>
                        <a:t> cmp cl,bl</a:t>
                      </a:r>
                    </a:p>
                    <a:p>
                      <a:pPr algn="ctr"/>
                      <a:r>
                        <a:rPr lang="pt-BR" sz="2000" dirty="0">
                          <a:solidFill>
                            <a:schemeClr val="tx1"/>
                          </a:solidFill>
                        </a:rPr>
                        <a:t> jl rep1</a:t>
                      </a:r>
                    </a:p>
                  </a:txBody>
                  <a:tcPr/>
                </a:tc>
                <a:extLst>
                  <a:ext uri="{0D108BD9-81ED-4DB2-BD59-A6C34878D82A}">
                    <a16:rowId xmlns:a16="http://schemas.microsoft.com/office/drawing/2014/main" val="2174628529"/>
                  </a:ext>
                </a:extLst>
              </a:tr>
            </a:tbl>
          </a:graphicData>
        </a:graphic>
      </p:graphicFrame>
    </p:spTree>
    <p:extLst>
      <p:ext uri="{BB962C8B-B14F-4D97-AF65-F5344CB8AC3E}">
        <p14:creationId xmlns:p14="http://schemas.microsoft.com/office/powerpoint/2010/main" val="35844569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BE7D4-22E0-F92F-9929-6E956318D712}"/>
              </a:ext>
            </a:extLst>
          </p:cNvPr>
          <p:cNvSpPr>
            <a:spLocks noGrp="1"/>
          </p:cNvSpPr>
          <p:nvPr>
            <p:ph type="title"/>
          </p:nvPr>
        </p:nvSpPr>
        <p:spPr/>
        <p:txBody>
          <a:bodyPr>
            <a:normAutofit/>
          </a:bodyPr>
          <a:lstStyle/>
          <a:p>
            <a:r>
              <a:rPr lang="en-MY" sz="4400" dirty="0"/>
              <a:t>Example</a:t>
            </a:r>
            <a:endParaRPr lang="en-MY" dirty="0"/>
          </a:p>
        </p:txBody>
      </p:sp>
      <p:sp>
        <p:nvSpPr>
          <p:cNvPr id="5" name="Content Placeholder 2">
            <a:extLst>
              <a:ext uri="{FF2B5EF4-FFF2-40B4-BE49-F238E27FC236}">
                <a16:creationId xmlns:a16="http://schemas.microsoft.com/office/drawing/2014/main" id="{5B5C97B7-A27C-DB9D-3EB4-8579DF2B899A}"/>
              </a:ext>
            </a:extLst>
          </p:cNvPr>
          <p:cNvSpPr txBox="1">
            <a:spLocks/>
          </p:cNvSpPr>
          <p:nvPr/>
        </p:nvSpPr>
        <p:spPr>
          <a:xfrm>
            <a:off x="140048" y="1941985"/>
            <a:ext cx="12385376" cy="3208528"/>
          </a:xfrm>
          <a:prstGeom prst="rect">
            <a:avLst/>
          </a:prstGeom>
        </p:spPr>
        <p:txBody>
          <a:bodyPr vert="horz" lIns="91440" tIns="45720" rIns="91440" bIns="45720" rtlCol="0">
            <a:normAutofit fontScale="85000" lnSpcReduction="10000"/>
          </a:bodyPr>
          <a:lstStyle>
            <a:lvl1pPr marL="288925" indent="-288925" algn="l" defTabSz="914323" rtl="0" eaLnBrk="1" latinLnBrk="0" hangingPunct="1">
              <a:spcBef>
                <a:spcPct val="20000"/>
              </a:spcBef>
              <a:buClr>
                <a:schemeClr val="tx2"/>
              </a:buClr>
              <a:buSzPct val="90000"/>
              <a:buFont typeface="Palatino Linotype" panose="02040502050505030304" pitchFamily="18" charset="0"/>
              <a:buChar char="•"/>
              <a:defRPr sz="2000" kern="1200">
                <a:solidFill>
                  <a:schemeClr val="tx1"/>
                </a:solidFill>
                <a:latin typeface="Palatino Linotype" panose="02040502050505030304" pitchFamily="18" charset="0"/>
                <a:ea typeface="+mn-ea"/>
                <a:cs typeface="+mn-cs"/>
              </a:defRPr>
            </a:lvl1pPr>
            <a:lvl2pPr marL="631825" indent="-227013" algn="l" defTabSz="914323" rtl="0" eaLnBrk="1" latinLnBrk="0" hangingPunct="1">
              <a:spcBef>
                <a:spcPct val="20000"/>
              </a:spcBef>
              <a:buClr>
                <a:schemeClr val="tx2"/>
              </a:buClr>
              <a:buSzPct val="90000"/>
              <a:buFont typeface="Wingdings" panose="05000000000000000000" pitchFamily="2" charset="2"/>
              <a:buChar char="§"/>
              <a:defRPr sz="1800" kern="1200">
                <a:solidFill>
                  <a:schemeClr val="tx1"/>
                </a:solidFill>
                <a:latin typeface="Palatino Linotype" panose="02040502050505030304" pitchFamily="18" charset="0"/>
                <a:ea typeface="+mn-ea"/>
                <a:cs typeface="+mn-cs"/>
              </a:defRPr>
            </a:lvl2pPr>
            <a:lvl3pPr marL="973138" indent="-231775" algn="l" defTabSz="914323" rtl="0" eaLnBrk="1" latinLnBrk="0" hangingPunct="1">
              <a:spcBef>
                <a:spcPct val="20000"/>
              </a:spcBef>
              <a:buClr>
                <a:schemeClr val="tx2"/>
              </a:buClr>
              <a:buFont typeface="Courier New" panose="02070309020205020404" pitchFamily="49" charset="0"/>
              <a:buChar char="o"/>
              <a:defRPr sz="1600" kern="1200">
                <a:solidFill>
                  <a:schemeClr val="tx1"/>
                </a:solidFill>
                <a:latin typeface="Palatino Linotype" panose="02040502050505030304" pitchFamily="18" charset="0"/>
                <a:ea typeface="+mn-ea"/>
                <a:cs typeface="+mn-cs"/>
              </a:defRPr>
            </a:lvl3pPr>
            <a:lvl4pPr marL="1254125" indent="-222250" algn="l" defTabSz="914323" rtl="0" eaLnBrk="1" latinLnBrk="0" hangingPunct="1">
              <a:spcBef>
                <a:spcPct val="20000"/>
              </a:spcBef>
              <a:buClr>
                <a:schemeClr val="tx2"/>
              </a:buClr>
              <a:buFont typeface="Arial" panose="020B0604020202020204" pitchFamily="34" charset="0"/>
              <a:buChar char="–"/>
              <a:defRPr sz="1400" kern="1200">
                <a:solidFill>
                  <a:schemeClr val="tx1"/>
                </a:solidFill>
                <a:latin typeface="Palatino Linotype" panose="02040502050505030304" pitchFamily="18" charset="0"/>
                <a:ea typeface="+mn-ea"/>
                <a:cs typeface="+mn-cs"/>
              </a:defRPr>
            </a:lvl4pPr>
            <a:lvl5pPr marL="1430338" indent="-176213" algn="l" defTabSz="914323" rtl="0" eaLnBrk="1" latinLnBrk="0" hangingPunct="1">
              <a:spcBef>
                <a:spcPct val="20000"/>
              </a:spcBef>
              <a:buClr>
                <a:schemeClr val="tx2"/>
              </a:buClr>
              <a:buFont typeface="Arial" panose="020B0604020202020204" pitchFamily="34" charset="0"/>
              <a:buChar char="»"/>
              <a:defRPr sz="1200" kern="1200">
                <a:solidFill>
                  <a:schemeClr val="tx1"/>
                </a:solidFill>
                <a:latin typeface="Palatino Linotype" panose="02040502050505030304" pitchFamily="18" charset="0"/>
                <a:ea typeface="+mn-ea"/>
                <a:cs typeface="+mn-cs"/>
              </a:defRPr>
            </a:lvl5pPr>
            <a:lvl6pPr marL="2514389" indent="-228581" algn="l" defTabSz="91432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551" indent="-228581" algn="l" defTabSz="91432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713" indent="-228581" algn="l" defTabSz="91432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874" indent="-228581" algn="l" defTabSz="91432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Palatino Linotype" panose="02040502050505030304" pitchFamily="18" charset="0"/>
              <a:buNone/>
            </a:pPr>
            <a:r>
              <a:rPr lang="en-MY" sz="9600" dirty="0"/>
              <a:t>Assume have two arrays (a and b). Find a = a + b.</a:t>
            </a:r>
            <a:endParaRPr lang="en-US" sz="8000" b="1" dirty="0"/>
          </a:p>
        </p:txBody>
      </p:sp>
    </p:spTree>
    <p:extLst>
      <p:ext uri="{BB962C8B-B14F-4D97-AF65-F5344CB8AC3E}">
        <p14:creationId xmlns:p14="http://schemas.microsoft.com/office/powerpoint/2010/main" val="25274925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CB9FD1E-9397-BD6B-22FB-B110307A52B9}"/>
              </a:ext>
            </a:extLst>
          </p:cNvPr>
          <p:cNvSpPr>
            <a:spLocks noGrp="1"/>
          </p:cNvSpPr>
          <p:nvPr>
            <p:ph type="title"/>
          </p:nvPr>
        </p:nvSpPr>
        <p:spPr/>
        <p:txBody>
          <a:bodyPr>
            <a:normAutofit/>
          </a:bodyPr>
          <a:lstStyle/>
          <a:p>
            <a:r>
              <a:rPr lang="en-MY" dirty="0"/>
              <a:t>Solution:</a:t>
            </a:r>
          </a:p>
        </p:txBody>
      </p:sp>
      <p:graphicFrame>
        <p:nvGraphicFramePr>
          <p:cNvPr id="2" name="Table 3">
            <a:extLst>
              <a:ext uri="{FF2B5EF4-FFF2-40B4-BE49-F238E27FC236}">
                <a16:creationId xmlns:a16="http://schemas.microsoft.com/office/drawing/2014/main" id="{551F5827-F450-9F9B-A99F-54926793F53E}"/>
              </a:ext>
            </a:extLst>
          </p:cNvPr>
          <p:cNvGraphicFramePr>
            <a:graphicFrameLocks noGrp="1"/>
          </p:cNvGraphicFramePr>
          <p:nvPr>
            <p:ph idx="1"/>
            <p:extLst>
              <p:ext uri="{D42A27DB-BD31-4B8C-83A1-F6EECF244321}">
                <p14:modId xmlns:p14="http://schemas.microsoft.com/office/powerpoint/2010/main" val="2835930690"/>
              </p:ext>
            </p:extLst>
          </p:nvPr>
        </p:nvGraphicFramePr>
        <p:xfrm>
          <a:off x="325438" y="1668616"/>
          <a:ext cx="13166724" cy="5669280"/>
        </p:xfrm>
        <a:graphic>
          <a:graphicData uri="http://schemas.openxmlformats.org/drawingml/2006/table">
            <a:tbl>
              <a:tblPr firstRow="1" bandRow="1">
                <a:tableStyleId>{5C22544A-7EE6-4342-B048-85BDC9FD1C3A}</a:tableStyleId>
              </a:tblPr>
              <a:tblGrid>
                <a:gridCol w="6583362">
                  <a:extLst>
                    <a:ext uri="{9D8B030D-6E8A-4147-A177-3AD203B41FA5}">
                      <a16:colId xmlns:a16="http://schemas.microsoft.com/office/drawing/2014/main" val="69506096"/>
                    </a:ext>
                  </a:extLst>
                </a:gridCol>
                <a:gridCol w="6583362">
                  <a:extLst>
                    <a:ext uri="{9D8B030D-6E8A-4147-A177-3AD203B41FA5}">
                      <a16:colId xmlns:a16="http://schemas.microsoft.com/office/drawing/2014/main" val="1477124100"/>
                    </a:ext>
                  </a:extLst>
                </a:gridCol>
              </a:tblGrid>
              <a:tr h="370840">
                <a:tc>
                  <a:txBody>
                    <a:bodyPr/>
                    <a:lstStyle/>
                    <a:p>
                      <a:pPr algn="ctr"/>
                      <a:r>
                        <a:rPr lang="en-US" sz="4000" dirty="0">
                          <a:solidFill>
                            <a:schemeClr val="tx1"/>
                          </a:solidFill>
                        </a:rPr>
                        <a:t>C++</a:t>
                      </a:r>
                      <a:endParaRPr lang="en-MY" sz="4000" dirty="0">
                        <a:solidFill>
                          <a:schemeClr val="tx1"/>
                        </a:solidFill>
                      </a:endParaRPr>
                    </a:p>
                  </a:txBody>
                  <a:tcPr/>
                </a:tc>
                <a:tc>
                  <a:txBody>
                    <a:bodyPr/>
                    <a:lstStyle/>
                    <a:p>
                      <a:pPr algn="ctr"/>
                      <a:r>
                        <a:rPr lang="en-US" sz="4000" dirty="0">
                          <a:solidFill>
                            <a:schemeClr val="tx1"/>
                          </a:solidFill>
                        </a:rPr>
                        <a:t>Assembly</a:t>
                      </a:r>
                      <a:endParaRPr lang="en-MY" sz="4000" dirty="0">
                        <a:solidFill>
                          <a:schemeClr val="tx1"/>
                        </a:solidFill>
                      </a:endParaRPr>
                    </a:p>
                  </a:txBody>
                  <a:tcPr/>
                </a:tc>
                <a:extLst>
                  <a:ext uri="{0D108BD9-81ED-4DB2-BD59-A6C34878D82A}">
                    <a16:rowId xmlns:a16="http://schemas.microsoft.com/office/drawing/2014/main" val="370668472"/>
                  </a:ext>
                </a:extLst>
              </a:tr>
              <a:tr h="370840">
                <a:tc>
                  <a:txBody>
                    <a:bodyPr/>
                    <a:lstStyle/>
                    <a:p>
                      <a:pPr marL="0" marR="0" lvl="0" indent="0" algn="ctr" defTabSz="914323" rtl="0" eaLnBrk="1" fontAlgn="auto" latinLnBrk="0" hangingPunct="1">
                        <a:lnSpc>
                          <a:spcPct val="100000"/>
                        </a:lnSpc>
                        <a:spcBef>
                          <a:spcPts val="0"/>
                        </a:spcBef>
                        <a:spcAft>
                          <a:spcPts val="0"/>
                        </a:spcAft>
                        <a:buClrTx/>
                        <a:buSzTx/>
                        <a:buFontTx/>
                        <a:buNone/>
                        <a:tabLst/>
                        <a:defRPr/>
                      </a:pPr>
                      <a:r>
                        <a:rPr lang="pt-BR" sz="2000" dirty="0">
                          <a:solidFill>
                            <a:schemeClr val="tx1"/>
                          </a:solidFill>
                        </a:rPr>
                        <a:t>Int a[5]={3,10,6,0,7}</a:t>
                      </a:r>
                    </a:p>
                    <a:p>
                      <a:pPr algn="ctr"/>
                      <a:r>
                        <a:rPr lang="pt-BR" sz="2000" dirty="0">
                          <a:solidFill>
                            <a:schemeClr val="tx1"/>
                          </a:solidFill>
                        </a:rPr>
                        <a:t>Int b[5]={2,4,1,8,1}</a:t>
                      </a:r>
                    </a:p>
                    <a:p>
                      <a:pPr algn="ctr"/>
                      <a:r>
                        <a:rPr lang="pt-BR" sz="2000" dirty="0">
                          <a:solidFill>
                            <a:schemeClr val="tx1"/>
                          </a:solidFill>
                        </a:rPr>
                        <a:t>For(i=0,i&lt;5,i++)</a:t>
                      </a:r>
                    </a:p>
                    <a:p>
                      <a:pPr algn="ctr"/>
                      <a:r>
                        <a:rPr lang="pt-BR" sz="2000" dirty="0">
                          <a:solidFill>
                            <a:schemeClr val="tx1"/>
                          </a:solidFill>
                        </a:rPr>
                        <a:t>a[i]=a[i]+b[i]</a:t>
                      </a:r>
                    </a:p>
                  </a:txBody>
                  <a:tcPr/>
                </a:tc>
                <a:tc>
                  <a:txBody>
                    <a:bodyPr/>
                    <a:lstStyle/>
                    <a:p>
                      <a:pPr algn="ctr"/>
                      <a:r>
                        <a:rPr lang="pt-BR" sz="2000" dirty="0">
                          <a:solidFill>
                            <a:schemeClr val="tx1"/>
                          </a:solidFill>
                        </a:rPr>
                        <a:t>ORG 100H</a:t>
                      </a:r>
                    </a:p>
                    <a:p>
                      <a:pPr algn="ctr"/>
                      <a:r>
                        <a:rPr lang="pt-BR" sz="2000" dirty="0">
                          <a:solidFill>
                            <a:schemeClr val="tx1"/>
                          </a:solidFill>
                        </a:rPr>
                        <a:t>JMP start</a:t>
                      </a:r>
                    </a:p>
                    <a:p>
                      <a:pPr algn="ctr"/>
                      <a:r>
                        <a:rPr lang="pt-BR" sz="2000" dirty="0">
                          <a:solidFill>
                            <a:schemeClr val="tx1"/>
                          </a:solidFill>
                        </a:rPr>
                        <a:t>a db 3,10,6,0,7</a:t>
                      </a:r>
                    </a:p>
                    <a:p>
                      <a:pPr algn="ctr"/>
                      <a:r>
                        <a:rPr lang="pt-BR" sz="2000" dirty="0">
                          <a:solidFill>
                            <a:schemeClr val="tx1"/>
                          </a:solidFill>
                        </a:rPr>
                        <a:t>b db 2,4,1,8,1  </a:t>
                      </a:r>
                    </a:p>
                    <a:p>
                      <a:pPr algn="ctr"/>
                      <a:r>
                        <a:rPr lang="pt-BR" sz="2000" dirty="0">
                          <a:solidFill>
                            <a:schemeClr val="tx1"/>
                          </a:solidFill>
                        </a:rPr>
                        <a:t>start: lea si , a</a:t>
                      </a:r>
                    </a:p>
                    <a:p>
                      <a:pPr algn="ctr"/>
                      <a:r>
                        <a:rPr lang="pt-BR" sz="2000" dirty="0">
                          <a:solidFill>
                            <a:schemeClr val="tx1"/>
                          </a:solidFill>
                        </a:rPr>
                        <a:t>lea di ,b</a:t>
                      </a:r>
                    </a:p>
                    <a:p>
                      <a:pPr algn="ctr"/>
                      <a:r>
                        <a:rPr lang="pt-BR" sz="2000" dirty="0">
                          <a:solidFill>
                            <a:schemeClr val="tx1"/>
                          </a:solidFill>
                        </a:rPr>
                        <a:t>mov cl,0</a:t>
                      </a:r>
                    </a:p>
                    <a:p>
                      <a:pPr algn="ctr"/>
                      <a:r>
                        <a:rPr lang="pt-BR" sz="2000" dirty="0">
                          <a:solidFill>
                            <a:schemeClr val="tx1"/>
                          </a:solidFill>
                        </a:rPr>
                        <a:t>rep1: mov bl,[si]</a:t>
                      </a:r>
                    </a:p>
                    <a:p>
                      <a:pPr algn="ctr"/>
                      <a:r>
                        <a:rPr lang="pt-BR" sz="2000" dirty="0">
                          <a:solidFill>
                            <a:schemeClr val="tx1"/>
                          </a:solidFill>
                        </a:rPr>
                        <a:t>mov bh,[di]</a:t>
                      </a:r>
                    </a:p>
                    <a:p>
                      <a:pPr algn="ctr"/>
                      <a:r>
                        <a:rPr lang="pt-BR" sz="2000" dirty="0">
                          <a:solidFill>
                            <a:schemeClr val="tx1"/>
                          </a:solidFill>
                        </a:rPr>
                        <a:t>add bl,bh</a:t>
                      </a:r>
                    </a:p>
                    <a:p>
                      <a:pPr algn="ctr"/>
                      <a:r>
                        <a:rPr lang="pt-BR" sz="2000" dirty="0">
                          <a:solidFill>
                            <a:schemeClr val="tx1"/>
                          </a:solidFill>
                        </a:rPr>
                        <a:t>mov [si],bl</a:t>
                      </a:r>
                    </a:p>
                    <a:p>
                      <a:pPr algn="ctr"/>
                      <a:r>
                        <a:rPr lang="pt-BR" sz="2000" dirty="0">
                          <a:solidFill>
                            <a:schemeClr val="tx1"/>
                          </a:solidFill>
                        </a:rPr>
                        <a:t>inc si</a:t>
                      </a:r>
                    </a:p>
                    <a:p>
                      <a:pPr algn="ctr"/>
                      <a:r>
                        <a:rPr lang="pt-BR" sz="2000" dirty="0">
                          <a:solidFill>
                            <a:schemeClr val="tx1"/>
                          </a:solidFill>
                        </a:rPr>
                        <a:t>inc di</a:t>
                      </a:r>
                    </a:p>
                    <a:p>
                      <a:pPr algn="ctr"/>
                      <a:r>
                        <a:rPr lang="pt-BR" sz="2000" dirty="0">
                          <a:solidFill>
                            <a:schemeClr val="tx1"/>
                          </a:solidFill>
                        </a:rPr>
                        <a:t>inc cl</a:t>
                      </a:r>
                    </a:p>
                    <a:p>
                      <a:pPr algn="ctr"/>
                      <a:r>
                        <a:rPr lang="pt-BR" sz="2000" dirty="0">
                          <a:solidFill>
                            <a:schemeClr val="tx1"/>
                          </a:solidFill>
                        </a:rPr>
                        <a:t>cmp cl,5</a:t>
                      </a:r>
                    </a:p>
                    <a:p>
                      <a:pPr algn="ctr"/>
                      <a:r>
                        <a:rPr lang="pt-BR" sz="2000" dirty="0">
                          <a:solidFill>
                            <a:schemeClr val="tx1"/>
                          </a:solidFill>
                        </a:rPr>
                        <a:t>jl rep1</a:t>
                      </a:r>
                    </a:p>
                  </a:txBody>
                  <a:tcPr/>
                </a:tc>
                <a:extLst>
                  <a:ext uri="{0D108BD9-81ED-4DB2-BD59-A6C34878D82A}">
                    <a16:rowId xmlns:a16="http://schemas.microsoft.com/office/drawing/2014/main" val="2174628529"/>
                  </a:ext>
                </a:extLst>
              </a:tr>
            </a:tbl>
          </a:graphicData>
        </a:graphic>
      </p:graphicFrame>
    </p:spTree>
    <p:extLst>
      <p:ext uri="{BB962C8B-B14F-4D97-AF65-F5344CB8AC3E}">
        <p14:creationId xmlns:p14="http://schemas.microsoft.com/office/powerpoint/2010/main" val="34133518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BE7D4-22E0-F92F-9929-6E956318D712}"/>
              </a:ext>
            </a:extLst>
          </p:cNvPr>
          <p:cNvSpPr>
            <a:spLocks noGrp="1"/>
          </p:cNvSpPr>
          <p:nvPr>
            <p:ph type="title"/>
          </p:nvPr>
        </p:nvSpPr>
        <p:spPr/>
        <p:txBody>
          <a:bodyPr>
            <a:normAutofit/>
          </a:bodyPr>
          <a:lstStyle/>
          <a:p>
            <a:r>
              <a:rPr lang="en-MY" sz="4400" dirty="0"/>
              <a:t>Example</a:t>
            </a:r>
            <a:endParaRPr lang="en-MY" dirty="0"/>
          </a:p>
        </p:txBody>
      </p:sp>
      <p:sp>
        <p:nvSpPr>
          <p:cNvPr id="5" name="Content Placeholder 2">
            <a:extLst>
              <a:ext uri="{FF2B5EF4-FFF2-40B4-BE49-F238E27FC236}">
                <a16:creationId xmlns:a16="http://schemas.microsoft.com/office/drawing/2014/main" id="{5B5C97B7-A27C-DB9D-3EB4-8579DF2B899A}"/>
              </a:ext>
            </a:extLst>
          </p:cNvPr>
          <p:cNvSpPr txBox="1">
            <a:spLocks/>
          </p:cNvSpPr>
          <p:nvPr/>
        </p:nvSpPr>
        <p:spPr>
          <a:xfrm>
            <a:off x="140048" y="1941985"/>
            <a:ext cx="13033448" cy="3208528"/>
          </a:xfrm>
          <a:prstGeom prst="rect">
            <a:avLst/>
          </a:prstGeom>
        </p:spPr>
        <p:txBody>
          <a:bodyPr vert="horz" lIns="91440" tIns="45720" rIns="91440" bIns="45720" rtlCol="0">
            <a:normAutofit fontScale="85000" lnSpcReduction="20000"/>
          </a:bodyPr>
          <a:lstStyle>
            <a:lvl1pPr marL="288925" indent="-288925" algn="l" defTabSz="914323" rtl="0" eaLnBrk="1" latinLnBrk="0" hangingPunct="1">
              <a:spcBef>
                <a:spcPct val="20000"/>
              </a:spcBef>
              <a:buClr>
                <a:schemeClr val="tx2"/>
              </a:buClr>
              <a:buSzPct val="90000"/>
              <a:buFont typeface="Palatino Linotype" panose="02040502050505030304" pitchFamily="18" charset="0"/>
              <a:buChar char="•"/>
              <a:defRPr sz="2000" kern="1200">
                <a:solidFill>
                  <a:schemeClr val="tx1"/>
                </a:solidFill>
                <a:latin typeface="Palatino Linotype" panose="02040502050505030304" pitchFamily="18" charset="0"/>
                <a:ea typeface="+mn-ea"/>
                <a:cs typeface="+mn-cs"/>
              </a:defRPr>
            </a:lvl1pPr>
            <a:lvl2pPr marL="631825" indent="-227013" algn="l" defTabSz="914323" rtl="0" eaLnBrk="1" latinLnBrk="0" hangingPunct="1">
              <a:spcBef>
                <a:spcPct val="20000"/>
              </a:spcBef>
              <a:buClr>
                <a:schemeClr val="tx2"/>
              </a:buClr>
              <a:buSzPct val="90000"/>
              <a:buFont typeface="Wingdings" panose="05000000000000000000" pitchFamily="2" charset="2"/>
              <a:buChar char="§"/>
              <a:defRPr sz="1800" kern="1200">
                <a:solidFill>
                  <a:schemeClr val="tx1"/>
                </a:solidFill>
                <a:latin typeface="Palatino Linotype" panose="02040502050505030304" pitchFamily="18" charset="0"/>
                <a:ea typeface="+mn-ea"/>
                <a:cs typeface="+mn-cs"/>
              </a:defRPr>
            </a:lvl2pPr>
            <a:lvl3pPr marL="973138" indent="-231775" algn="l" defTabSz="914323" rtl="0" eaLnBrk="1" latinLnBrk="0" hangingPunct="1">
              <a:spcBef>
                <a:spcPct val="20000"/>
              </a:spcBef>
              <a:buClr>
                <a:schemeClr val="tx2"/>
              </a:buClr>
              <a:buFont typeface="Courier New" panose="02070309020205020404" pitchFamily="49" charset="0"/>
              <a:buChar char="o"/>
              <a:defRPr sz="1600" kern="1200">
                <a:solidFill>
                  <a:schemeClr val="tx1"/>
                </a:solidFill>
                <a:latin typeface="Palatino Linotype" panose="02040502050505030304" pitchFamily="18" charset="0"/>
                <a:ea typeface="+mn-ea"/>
                <a:cs typeface="+mn-cs"/>
              </a:defRPr>
            </a:lvl3pPr>
            <a:lvl4pPr marL="1254125" indent="-222250" algn="l" defTabSz="914323" rtl="0" eaLnBrk="1" latinLnBrk="0" hangingPunct="1">
              <a:spcBef>
                <a:spcPct val="20000"/>
              </a:spcBef>
              <a:buClr>
                <a:schemeClr val="tx2"/>
              </a:buClr>
              <a:buFont typeface="Arial" panose="020B0604020202020204" pitchFamily="34" charset="0"/>
              <a:buChar char="–"/>
              <a:defRPr sz="1400" kern="1200">
                <a:solidFill>
                  <a:schemeClr val="tx1"/>
                </a:solidFill>
                <a:latin typeface="Palatino Linotype" panose="02040502050505030304" pitchFamily="18" charset="0"/>
                <a:ea typeface="+mn-ea"/>
                <a:cs typeface="+mn-cs"/>
              </a:defRPr>
            </a:lvl4pPr>
            <a:lvl5pPr marL="1430338" indent="-176213" algn="l" defTabSz="914323" rtl="0" eaLnBrk="1" latinLnBrk="0" hangingPunct="1">
              <a:spcBef>
                <a:spcPct val="20000"/>
              </a:spcBef>
              <a:buClr>
                <a:schemeClr val="tx2"/>
              </a:buClr>
              <a:buFont typeface="Arial" panose="020B0604020202020204" pitchFamily="34" charset="0"/>
              <a:buChar char="»"/>
              <a:defRPr sz="1200" kern="1200">
                <a:solidFill>
                  <a:schemeClr val="tx1"/>
                </a:solidFill>
                <a:latin typeface="Palatino Linotype" panose="02040502050505030304" pitchFamily="18" charset="0"/>
                <a:ea typeface="+mn-ea"/>
                <a:cs typeface="+mn-cs"/>
              </a:defRPr>
            </a:lvl5pPr>
            <a:lvl6pPr marL="2514389" indent="-228581" algn="l" defTabSz="91432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551" indent="-228581" algn="l" defTabSz="91432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713" indent="-228581" algn="l" defTabSz="91432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874" indent="-228581" algn="l" defTabSz="91432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Palatino Linotype" panose="02040502050505030304" pitchFamily="18" charset="0"/>
              <a:buNone/>
            </a:pPr>
            <a:r>
              <a:rPr lang="en-MY" sz="9600" dirty="0"/>
              <a:t>Write an assembly program to calculate the sum of the even numbers in the array.</a:t>
            </a:r>
            <a:endParaRPr lang="en-US" sz="8000" b="1" dirty="0"/>
          </a:p>
        </p:txBody>
      </p:sp>
    </p:spTree>
    <p:extLst>
      <p:ext uri="{BB962C8B-B14F-4D97-AF65-F5344CB8AC3E}">
        <p14:creationId xmlns:p14="http://schemas.microsoft.com/office/powerpoint/2010/main" val="29118093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CB9FD1E-9397-BD6B-22FB-B110307A52B9}"/>
              </a:ext>
            </a:extLst>
          </p:cNvPr>
          <p:cNvSpPr>
            <a:spLocks noGrp="1"/>
          </p:cNvSpPr>
          <p:nvPr>
            <p:ph type="title"/>
          </p:nvPr>
        </p:nvSpPr>
        <p:spPr/>
        <p:txBody>
          <a:bodyPr>
            <a:normAutofit/>
          </a:bodyPr>
          <a:lstStyle/>
          <a:p>
            <a:r>
              <a:rPr lang="en-MY" dirty="0"/>
              <a:t>Solution:</a:t>
            </a:r>
          </a:p>
        </p:txBody>
      </p:sp>
      <p:graphicFrame>
        <p:nvGraphicFramePr>
          <p:cNvPr id="2" name="Table 3">
            <a:extLst>
              <a:ext uri="{FF2B5EF4-FFF2-40B4-BE49-F238E27FC236}">
                <a16:creationId xmlns:a16="http://schemas.microsoft.com/office/drawing/2014/main" id="{551F5827-F450-9F9B-A99F-54926793F53E}"/>
              </a:ext>
            </a:extLst>
          </p:cNvPr>
          <p:cNvGraphicFramePr>
            <a:graphicFrameLocks noGrp="1"/>
          </p:cNvGraphicFramePr>
          <p:nvPr>
            <p:ph idx="1"/>
            <p:extLst>
              <p:ext uri="{D42A27DB-BD31-4B8C-83A1-F6EECF244321}">
                <p14:modId xmlns:p14="http://schemas.microsoft.com/office/powerpoint/2010/main" val="2819117109"/>
              </p:ext>
            </p:extLst>
          </p:nvPr>
        </p:nvGraphicFramePr>
        <p:xfrm>
          <a:off x="325438" y="1656203"/>
          <a:ext cx="13166724" cy="5974080"/>
        </p:xfrm>
        <a:graphic>
          <a:graphicData uri="http://schemas.openxmlformats.org/drawingml/2006/table">
            <a:tbl>
              <a:tblPr firstRow="1" bandRow="1">
                <a:tableStyleId>{5C22544A-7EE6-4342-B048-85BDC9FD1C3A}</a:tableStyleId>
              </a:tblPr>
              <a:tblGrid>
                <a:gridCol w="6583362">
                  <a:extLst>
                    <a:ext uri="{9D8B030D-6E8A-4147-A177-3AD203B41FA5}">
                      <a16:colId xmlns:a16="http://schemas.microsoft.com/office/drawing/2014/main" val="69506096"/>
                    </a:ext>
                  </a:extLst>
                </a:gridCol>
                <a:gridCol w="6583362">
                  <a:extLst>
                    <a:ext uri="{9D8B030D-6E8A-4147-A177-3AD203B41FA5}">
                      <a16:colId xmlns:a16="http://schemas.microsoft.com/office/drawing/2014/main" val="1477124100"/>
                    </a:ext>
                  </a:extLst>
                </a:gridCol>
              </a:tblGrid>
              <a:tr h="370840">
                <a:tc>
                  <a:txBody>
                    <a:bodyPr/>
                    <a:lstStyle/>
                    <a:p>
                      <a:pPr algn="ctr"/>
                      <a:r>
                        <a:rPr lang="en-US" sz="4000" dirty="0">
                          <a:solidFill>
                            <a:schemeClr val="tx1"/>
                          </a:solidFill>
                        </a:rPr>
                        <a:t>C++</a:t>
                      </a:r>
                      <a:endParaRPr lang="en-MY" sz="4000" dirty="0">
                        <a:solidFill>
                          <a:schemeClr val="tx1"/>
                        </a:solidFill>
                      </a:endParaRPr>
                    </a:p>
                  </a:txBody>
                  <a:tcPr/>
                </a:tc>
                <a:tc>
                  <a:txBody>
                    <a:bodyPr/>
                    <a:lstStyle/>
                    <a:p>
                      <a:pPr algn="ctr"/>
                      <a:r>
                        <a:rPr lang="en-US" sz="4000" dirty="0">
                          <a:solidFill>
                            <a:schemeClr val="tx1"/>
                          </a:solidFill>
                        </a:rPr>
                        <a:t>Assembly</a:t>
                      </a:r>
                      <a:endParaRPr lang="en-MY" sz="4000" dirty="0">
                        <a:solidFill>
                          <a:schemeClr val="tx1"/>
                        </a:solidFill>
                      </a:endParaRPr>
                    </a:p>
                  </a:txBody>
                  <a:tcPr/>
                </a:tc>
                <a:extLst>
                  <a:ext uri="{0D108BD9-81ED-4DB2-BD59-A6C34878D82A}">
                    <a16:rowId xmlns:a16="http://schemas.microsoft.com/office/drawing/2014/main" val="370668472"/>
                  </a:ext>
                </a:extLst>
              </a:tr>
              <a:tr h="370840">
                <a:tc>
                  <a:txBody>
                    <a:bodyPr/>
                    <a:lstStyle/>
                    <a:p>
                      <a:pPr algn="ctr"/>
                      <a:r>
                        <a:rPr lang="pt-BR" sz="2000" dirty="0">
                          <a:solidFill>
                            <a:schemeClr val="tx1"/>
                          </a:solidFill>
                        </a:rPr>
                        <a:t>Int a[5]={3,10,6,0,7,12}</a:t>
                      </a:r>
                    </a:p>
                    <a:p>
                      <a:pPr algn="ctr"/>
                      <a:r>
                        <a:rPr lang="pt-BR" sz="2000" dirty="0">
                          <a:solidFill>
                            <a:schemeClr val="tx1"/>
                          </a:solidFill>
                        </a:rPr>
                        <a:t>Sum=0</a:t>
                      </a:r>
                    </a:p>
                    <a:p>
                      <a:pPr algn="ctr"/>
                      <a:r>
                        <a:rPr lang="pt-BR" sz="2000" dirty="0">
                          <a:solidFill>
                            <a:schemeClr val="tx1"/>
                          </a:solidFill>
                        </a:rPr>
                        <a:t>For(i=0,i&lt;6,i++)</a:t>
                      </a:r>
                    </a:p>
                    <a:p>
                      <a:pPr algn="ctr"/>
                      <a:r>
                        <a:rPr lang="pt-BR" sz="2000" dirty="0">
                          <a:solidFill>
                            <a:schemeClr val="tx1"/>
                          </a:solidFill>
                        </a:rPr>
                        <a:t>{</a:t>
                      </a:r>
                    </a:p>
                    <a:p>
                      <a:pPr algn="ctr"/>
                      <a:r>
                        <a:rPr lang="pt-BR" sz="2000" dirty="0">
                          <a:solidFill>
                            <a:schemeClr val="tx1"/>
                          </a:solidFill>
                        </a:rPr>
                        <a:t>                          if(a[i]%2==0)</a:t>
                      </a:r>
                    </a:p>
                    <a:p>
                      <a:pPr algn="ctr"/>
                      <a:r>
                        <a:rPr lang="pt-BR" sz="2000" dirty="0">
                          <a:solidFill>
                            <a:schemeClr val="tx1"/>
                          </a:solidFill>
                        </a:rPr>
                        <a:t>                                  sum=sum+a[i]</a:t>
                      </a:r>
                    </a:p>
                    <a:p>
                      <a:pPr algn="ctr"/>
                      <a:r>
                        <a:rPr lang="pt-BR" sz="2000" dirty="0">
                          <a:solidFill>
                            <a:schemeClr val="tx1"/>
                          </a:solidFill>
                        </a:rPr>
                        <a:t>}</a:t>
                      </a:r>
                    </a:p>
                  </a:txBody>
                  <a:tcPr/>
                </a:tc>
                <a:tc>
                  <a:txBody>
                    <a:bodyPr/>
                    <a:lstStyle/>
                    <a:p>
                      <a:pPr algn="ctr"/>
                      <a:r>
                        <a:rPr lang="pt-BR" sz="2000" dirty="0">
                          <a:solidFill>
                            <a:schemeClr val="tx1"/>
                          </a:solidFill>
                        </a:rPr>
                        <a:t>ORG 100H</a:t>
                      </a:r>
                    </a:p>
                    <a:p>
                      <a:pPr algn="ctr"/>
                      <a:r>
                        <a:rPr lang="pt-BR" sz="2000" dirty="0">
                          <a:solidFill>
                            <a:schemeClr val="tx1"/>
                          </a:solidFill>
                        </a:rPr>
                        <a:t>JMP start</a:t>
                      </a:r>
                    </a:p>
                    <a:p>
                      <a:pPr algn="ctr"/>
                      <a:r>
                        <a:rPr lang="pt-BR" sz="2000" dirty="0">
                          <a:solidFill>
                            <a:schemeClr val="tx1"/>
                          </a:solidFill>
                        </a:rPr>
                        <a:t>a db 3,10,6,0,7,12  </a:t>
                      </a:r>
                    </a:p>
                    <a:p>
                      <a:pPr algn="ctr"/>
                      <a:r>
                        <a:rPr lang="pt-BR" sz="2000" dirty="0">
                          <a:solidFill>
                            <a:schemeClr val="tx1"/>
                          </a:solidFill>
                        </a:rPr>
                        <a:t>start: lea si , a</a:t>
                      </a:r>
                    </a:p>
                    <a:p>
                      <a:pPr algn="ctr"/>
                      <a:r>
                        <a:rPr lang="pt-BR" sz="2000" dirty="0">
                          <a:solidFill>
                            <a:schemeClr val="tx1"/>
                          </a:solidFill>
                        </a:rPr>
                        <a:t>mov bh,0</a:t>
                      </a:r>
                    </a:p>
                    <a:p>
                      <a:pPr algn="ctr"/>
                      <a:r>
                        <a:rPr lang="pt-BR" sz="2000" dirty="0">
                          <a:solidFill>
                            <a:schemeClr val="tx1"/>
                          </a:solidFill>
                        </a:rPr>
                        <a:t>mov cl,0</a:t>
                      </a:r>
                    </a:p>
                    <a:p>
                      <a:pPr algn="ctr"/>
                      <a:r>
                        <a:rPr lang="pt-BR" sz="2000" dirty="0">
                          <a:solidFill>
                            <a:schemeClr val="tx1"/>
                          </a:solidFill>
                        </a:rPr>
                        <a:t>mov bl,2</a:t>
                      </a:r>
                    </a:p>
                    <a:p>
                      <a:pPr algn="ctr"/>
                      <a:r>
                        <a:rPr lang="pt-BR" sz="2000" dirty="0">
                          <a:solidFill>
                            <a:schemeClr val="tx1"/>
                          </a:solidFill>
                        </a:rPr>
                        <a:t>rep1: Mov ah,0</a:t>
                      </a:r>
                    </a:p>
                    <a:p>
                      <a:pPr marL="0" marR="0" lvl="0" indent="0" algn="ctr" defTabSz="914323" rtl="0" eaLnBrk="1" fontAlgn="auto" latinLnBrk="0" hangingPunct="1">
                        <a:lnSpc>
                          <a:spcPct val="100000"/>
                        </a:lnSpc>
                        <a:spcBef>
                          <a:spcPts val="0"/>
                        </a:spcBef>
                        <a:spcAft>
                          <a:spcPts val="0"/>
                        </a:spcAft>
                        <a:buClrTx/>
                        <a:buSzTx/>
                        <a:buFontTx/>
                        <a:buNone/>
                        <a:tabLst/>
                        <a:defRPr/>
                      </a:pPr>
                      <a:r>
                        <a:rPr lang="pt-BR" sz="2000" dirty="0">
                          <a:solidFill>
                            <a:schemeClr val="tx1"/>
                          </a:solidFill>
                        </a:rPr>
                        <a:t>mov al,[si]</a:t>
                      </a:r>
                    </a:p>
                    <a:p>
                      <a:pPr algn="ctr"/>
                      <a:r>
                        <a:rPr lang="pt-BR" sz="2000" dirty="0">
                          <a:solidFill>
                            <a:schemeClr val="tx1"/>
                          </a:solidFill>
                        </a:rPr>
                        <a:t>div bl</a:t>
                      </a:r>
                    </a:p>
                    <a:p>
                      <a:pPr algn="ctr"/>
                      <a:r>
                        <a:rPr lang="pt-BR" sz="2000" dirty="0">
                          <a:solidFill>
                            <a:schemeClr val="tx1"/>
                          </a:solidFill>
                        </a:rPr>
                        <a:t>cmp ah ,0</a:t>
                      </a:r>
                    </a:p>
                    <a:p>
                      <a:pPr algn="ctr"/>
                      <a:r>
                        <a:rPr lang="pt-BR" sz="2000" dirty="0">
                          <a:solidFill>
                            <a:schemeClr val="tx1"/>
                          </a:solidFill>
                        </a:rPr>
                        <a:t>jne if1</a:t>
                      </a:r>
                    </a:p>
                    <a:p>
                      <a:pPr algn="ctr"/>
                      <a:r>
                        <a:rPr lang="pt-BR" sz="2000" dirty="0">
                          <a:solidFill>
                            <a:schemeClr val="tx1"/>
                          </a:solidFill>
                        </a:rPr>
                        <a:t>add bh,[si]</a:t>
                      </a:r>
                    </a:p>
                    <a:p>
                      <a:pPr algn="ctr"/>
                      <a:r>
                        <a:rPr lang="pt-BR" sz="2000" dirty="0">
                          <a:solidFill>
                            <a:schemeClr val="tx1"/>
                          </a:solidFill>
                        </a:rPr>
                        <a:t>if1: inc cl</a:t>
                      </a:r>
                    </a:p>
                    <a:p>
                      <a:pPr algn="ctr"/>
                      <a:r>
                        <a:rPr lang="pt-BR" sz="2000" dirty="0">
                          <a:solidFill>
                            <a:schemeClr val="tx1"/>
                          </a:solidFill>
                        </a:rPr>
                        <a:t>inc si</a:t>
                      </a:r>
                    </a:p>
                    <a:p>
                      <a:pPr algn="ctr"/>
                      <a:r>
                        <a:rPr lang="pt-BR" sz="2000" dirty="0">
                          <a:solidFill>
                            <a:schemeClr val="tx1"/>
                          </a:solidFill>
                        </a:rPr>
                        <a:t>cmp cl,6</a:t>
                      </a:r>
                    </a:p>
                    <a:p>
                      <a:pPr algn="ctr"/>
                      <a:r>
                        <a:rPr lang="pt-BR" sz="2000" dirty="0">
                          <a:solidFill>
                            <a:schemeClr val="tx1"/>
                          </a:solidFill>
                        </a:rPr>
                        <a:t>jl rep1</a:t>
                      </a:r>
                    </a:p>
                  </a:txBody>
                  <a:tcPr/>
                </a:tc>
                <a:extLst>
                  <a:ext uri="{0D108BD9-81ED-4DB2-BD59-A6C34878D82A}">
                    <a16:rowId xmlns:a16="http://schemas.microsoft.com/office/drawing/2014/main" val="2174628529"/>
                  </a:ext>
                </a:extLst>
              </a:tr>
            </a:tbl>
          </a:graphicData>
        </a:graphic>
      </p:graphicFrame>
    </p:spTree>
    <p:extLst>
      <p:ext uri="{BB962C8B-B14F-4D97-AF65-F5344CB8AC3E}">
        <p14:creationId xmlns:p14="http://schemas.microsoft.com/office/powerpoint/2010/main" val="31905563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BE7D4-22E0-F92F-9929-6E956318D712}"/>
              </a:ext>
            </a:extLst>
          </p:cNvPr>
          <p:cNvSpPr>
            <a:spLocks noGrp="1"/>
          </p:cNvSpPr>
          <p:nvPr>
            <p:ph type="title"/>
          </p:nvPr>
        </p:nvSpPr>
        <p:spPr/>
        <p:txBody>
          <a:bodyPr>
            <a:normAutofit/>
          </a:bodyPr>
          <a:lstStyle/>
          <a:p>
            <a:r>
              <a:rPr lang="en-MY" sz="4400" dirty="0"/>
              <a:t>Example</a:t>
            </a:r>
            <a:endParaRPr lang="en-MY" dirty="0"/>
          </a:p>
        </p:txBody>
      </p:sp>
      <p:sp>
        <p:nvSpPr>
          <p:cNvPr id="5" name="Content Placeholder 2">
            <a:extLst>
              <a:ext uri="{FF2B5EF4-FFF2-40B4-BE49-F238E27FC236}">
                <a16:creationId xmlns:a16="http://schemas.microsoft.com/office/drawing/2014/main" id="{5B5C97B7-A27C-DB9D-3EB4-8579DF2B899A}"/>
              </a:ext>
            </a:extLst>
          </p:cNvPr>
          <p:cNvSpPr txBox="1">
            <a:spLocks/>
          </p:cNvSpPr>
          <p:nvPr/>
        </p:nvSpPr>
        <p:spPr>
          <a:xfrm>
            <a:off x="140048" y="1941985"/>
            <a:ext cx="12385376" cy="3208528"/>
          </a:xfrm>
          <a:prstGeom prst="rect">
            <a:avLst/>
          </a:prstGeom>
        </p:spPr>
        <p:txBody>
          <a:bodyPr vert="horz" lIns="91440" tIns="45720" rIns="91440" bIns="45720" rtlCol="0">
            <a:normAutofit fontScale="77500" lnSpcReduction="20000"/>
          </a:bodyPr>
          <a:lstStyle>
            <a:lvl1pPr marL="288925" indent="-288925" algn="l" defTabSz="914323" rtl="0" eaLnBrk="1" latinLnBrk="0" hangingPunct="1">
              <a:spcBef>
                <a:spcPct val="20000"/>
              </a:spcBef>
              <a:buClr>
                <a:schemeClr val="tx2"/>
              </a:buClr>
              <a:buSzPct val="90000"/>
              <a:buFont typeface="Palatino Linotype" panose="02040502050505030304" pitchFamily="18" charset="0"/>
              <a:buChar char="•"/>
              <a:defRPr sz="2000" kern="1200">
                <a:solidFill>
                  <a:schemeClr val="tx1"/>
                </a:solidFill>
                <a:latin typeface="Palatino Linotype" panose="02040502050505030304" pitchFamily="18" charset="0"/>
                <a:ea typeface="+mn-ea"/>
                <a:cs typeface="+mn-cs"/>
              </a:defRPr>
            </a:lvl1pPr>
            <a:lvl2pPr marL="631825" indent="-227013" algn="l" defTabSz="914323" rtl="0" eaLnBrk="1" latinLnBrk="0" hangingPunct="1">
              <a:spcBef>
                <a:spcPct val="20000"/>
              </a:spcBef>
              <a:buClr>
                <a:schemeClr val="tx2"/>
              </a:buClr>
              <a:buSzPct val="90000"/>
              <a:buFont typeface="Wingdings" panose="05000000000000000000" pitchFamily="2" charset="2"/>
              <a:buChar char="§"/>
              <a:defRPr sz="1800" kern="1200">
                <a:solidFill>
                  <a:schemeClr val="tx1"/>
                </a:solidFill>
                <a:latin typeface="Palatino Linotype" panose="02040502050505030304" pitchFamily="18" charset="0"/>
                <a:ea typeface="+mn-ea"/>
                <a:cs typeface="+mn-cs"/>
              </a:defRPr>
            </a:lvl2pPr>
            <a:lvl3pPr marL="973138" indent="-231775" algn="l" defTabSz="914323" rtl="0" eaLnBrk="1" latinLnBrk="0" hangingPunct="1">
              <a:spcBef>
                <a:spcPct val="20000"/>
              </a:spcBef>
              <a:buClr>
                <a:schemeClr val="tx2"/>
              </a:buClr>
              <a:buFont typeface="Courier New" panose="02070309020205020404" pitchFamily="49" charset="0"/>
              <a:buChar char="o"/>
              <a:defRPr sz="1600" kern="1200">
                <a:solidFill>
                  <a:schemeClr val="tx1"/>
                </a:solidFill>
                <a:latin typeface="Palatino Linotype" panose="02040502050505030304" pitchFamily="18" charset="0"/>
                <a:ea typeface="+mn-ea"/>
                <a:cs typeface="+mn-cs"/>
              </a:defRPr>
            </a:lvl3pPr>
            <a:lvl4pPr marL="1254125" indent="-222250" algn="l" defTabSz="914323" rtl="0" eaLnBrk="1" latinLnBrk="0" hangingPunct="1">
              <a:spcBef>
                <a:spcPct val="20000"/>
              </a:spcBef>
              <a:buClr>
                <a:schemeClr val="tx2"/>
              </a:buClr>
              <a:buFont typeface="Arial" panose="020B0604020202020204" pitchFamily="34" charset="0"/>
              <a:buChar char="–"/>
              <a:defRPr sz="1400" kern="1200">
                <a:solidFill>
                  <a:schemeClr val="tx1"/>
                </a:solidFill>
                <a:latin typeface="Palatino Linotype" panose="02040502050505030304" pitchFamily="18" charset="0"/>
                <a:ea typeface="+mn-ea"/>
                <a:cs typeface="+mn-cs"/>
              </a:defRPr>
            </a:lvl4pPr>
            <a:lvl5pPr marL="1430338" indent="-176213" algn="l" defTabSz="914323" rtl="0" eaLnBrk="1" latinLnBrk="0" hangingPunct="1">
              <a:spcBef>
                <a:spcPct val="20000"/>
              </a:spcBef>
              <a:buClr>
                <a:schemeClr val="tx2"/>
              </a:buClr>
              <a:buFont typeface="Arial" panose="020B0604020202020204" pitchFamily="34" charset="0"/>
              <a:buChar char="»"/>
              <a:defRPr sz="1200" kern="1200">
                <a:solidFill>
                  <a:schemeClr val="tx1"/>
                </a:solidFill>
                <a:latin typeface="Palatino Linotype" panose="02040502050505030304" pitchFamily="18" charset="0"/>
                <a:ea typeface="+mn-ea"/>
                <a:cs typeface="+mn-cs"/>
              </a:defRPr>
            </a:lvl5pPr>
            <a:lvl6pPr marL="2514389" indent="-228581" algn="l" defTabSz="91432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551" indent="-228581" algn="l" defTabSz="91432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713" indent="-228581" algn="l" defTabSz="91432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874" indent="-228581" algn="l" defTabSz="91432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MY" sz="9600" dirty="0"/>
              <a:t>Write an assembly program to find the sum of numbers greater than X in the array.</a:t>
            </a:r>
            <a:endParaRPr lang="en-US" sz="8000" b="1" dirty="0"/>
          </a:p>
        </p:txBody>
      </p:sp>
    </p:spTree>
    <p:extLst>
      <p:ext uri="{BB962C8B-B14F-4D97-AF65-F5344CB8AC3E}">
        <p14:creationId xmlns:p14="http://schemas.microsoft.com/office/powerpoint/2010/main" val="29018308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BE7D4-22E0-F92F-9929-6E956318D712}"/>
              </a:ext>
            </a:extLst>
          </p:cNvPr>
          <p:cNvSpPr>
            <a:spLocks noGrp="1"/>
          </p:cNvSpPr>
          <p:nvPr>
            <p:ph type="title"/>
          </p:nvPr>
        </p:nvSpPr>
        <p:spPr/>
        <p:txBody>
          <a:bodyPr>
            <a:normAutofit/>
          </a:bodyPr>
          <a:lstStyle/>
          <a:p>
            <a:r>
              <a:rPr lang="en-MY" sz="4400" dirty="0"/>
              <a:t>Example</a:t>
            </a:r>
            <a:endParaRPr lang="en-MY" dirty="0"/>
          </a:p>
        </p:txBody>
      </p:sp>
      <p:sp>
        <p:nvSpPr>
          <p:cNvPr id="5" name="Content Placeholder 2">
            <a:extLst>
              <a:ext uri="{FF2B5EF4-FFF2-40B4-BE49-F238E27FC236}">
                <a16:creationId xmlns:a16="http://schemas.microsoft.com/office/drawing/2014/main" id="{5B5C97B7-A27C-DB9D-3EB4-8579DF2B899A}"/>
              </a:ext>
            </a:extLst>
          </p:cNvPr>
          <p:cNvSpPr txBox="1">
            <a:spLocks/>
          </p:cNvSpPr>
          <p:nvPr/>
        </p:nvSpPr>
        <p:spPr>
          <a:xfrm>
            <a:off x="140048" y="1941985"/>
            <a:ext cx="12385376" cy="3208528"/>
          </a:xfrm>
          <a:prstGeom prst="rect">
            <a:avLst/>
          </a:prstGeom>
        </p:spPr>
        <p:txBody>
          <a:bodyPr vert="horz" lIns="91440" tIns="45720" rIns="91440" bIns="45720" rtlCol="0">
            <a:normAutofit fontScale="62500" lnSpcReduction="20000"/>
          </a:bodyPr>
          <a:lstStyle>
            <a:lvl1pPr marL="288925" indent="-288925" algn="l" defTabSz="914323" rtl="0" eaLnBrk="1" latinLnBrk="0" hangingPunct="1">
              <a:spcBef>
                <a:spcPct val="20000"/>
              </a:spcBef>
              <a:buClr>
                <a:schemeClr val="tx2"/>
              </a:buClr>
              <a:buSzPct val="90000"/>
              <a:buFont typeface="Palatino Linotype" panose="02040502050505030304" pitchFamily="18" charset="0"/>
              <a:buChar char="•"/>
              <a:defRPr sz="2000" kern="1200">
                <a:solidFill>
                  <a:schemeClr val="tx1"/>
                </a:solidFill>
                <a:latin typeface="Palatino Linotype" panose="02040502050505030304" pitchFamily="18" charset="0"/>
                <a:ea typeface="+mn-ea"/>
                <a:cs typeface="+mn-cs"/>
              </a:defRPr>
            </a:lvl1pPr>
            <a:lvl2pPr marL="631825" indent="-227013" algn="l" defTabSz="914323" rtl="0" eaLnBrk="1" latinLnBrk="0" hangingPunct="1">
              <a:spcBef>
                <a:spcPct val="20000"/>
              </a:spcBef>
              <a:buClr>
                <a:schemeClr val="tx2"/>
              </a:buClr>
              <a:buSzPct val="90000"/>
              <a:buFont typeface="Wingdings" panose="05000000000000000000" pitchFamily="2" charset="2"/>
              <a:buChar char="§"/>
              <a:defRPr sz="1800" kern="1200">
                <a:solidFill>
                  <a:schemeClr val="tx1"/>
                </a:solidFill>
                <a:latin typeface="Palatino Linotype" panose="02040502050505030304" pitchFamily="18" charset="0"/>
                <a:ea typeface="+mn-ea"/>
                <a:cs typeface="+mn-cs"/>
              </a:defRPr>
            </a:lvl2pPr>
            <a:lvl3pPr marL="973138" indent="-231775" algn="l" defTabSz="914323" rtl="0" eaLnBrk="1" latinLnBrk="0" hangingPunct="1">
              <a:spcBef>
                <a:spcPct val="20000"/>
              </a:spcBef>
              <a:buClr>
                <a:schemeClr val="tx2"/>
              </a:buClr>
              <a:buFont typeface="Courier New" panose="02070309020205020404" pitchFamily="49" charset="0"/>
              <a:buChar char="o"/>
              <a:defRPr sz="1600" kern="1200">
                <a:solidFill>
                  <a:schemeClr val="tx1"/>
                </a:solidFill>
                <a:latin typeface="Palatino Linotype" panose="02040502050505030304" pitchFamily="18" charset="0"/>
                <a:ea typeface="+mn-ea"/>
                <a:cs typeface="+mn-cs"/>
              </a:defRPr>
            </a:lvl3pPr>
            <a:lvl4pPr marL="1254125" indent="-222250" algn="l" defTabSz="914323" rtl="0" eaLnBrk="1" latinLnBrk="0" hangingPunct="1">
              <a:spcBef>
                <a:spcPct val="20000"/>
              </a:spcBef>
              <a:buClr>
                <a:schemeClr val="tx2"/>
              </a:buClr>
              <a:buFont typeface="Arial" panose="020B0604020202020204" pitchFamily="34" charset="0"/>
              <a:buChar char="–"/>
              <a:defRPr sz="1400" kern="1200">
                <a:solidFill>
                  <a:schemeClr val="tx1"/>
                </a:solidFill>
                <a:latin typeface="Palatino Linotype" panose="02040502050505030304" pitchFamily="18" charset="0"/>
                <a:ea typeface="+mn-ea"/>
                <a:cs typeface="+mn-cs"/>
              </a:defRPr>
            </a:lvl4pPr>
            <a:lvl5pPr marL="1430338" indent="-176213" algn="l" defTabSz="914323" rtl="0" eaLnBrk="1" latinLnBrk="0" hangingPunct="1">
              <a:spcBef>
                <a:spcPct val="20000"/>
              </a:spcBef>
              <a:buClr>
                <a:schemeClr val="tx2"/>
              </a:buClr>
              <a:buFont typeface="Arial" panose="020B0604020202020204" pitchFamily="34" charset="0"/>
              <a:buChar char="»"/>
              <a:defRPr sz="1200" kern="1200">
                <a:solidFill>
                  <a:schemeClr val="tx1"/>
                </a:solidFill>
                <a:latin typeface="Palatino Linotype" panose="02040502050505030304" pitchFamily="18" charset="0"/>
                <a:ea typeface="+mn-ea"/>
                <a:cs typeface="+mn-cs"/>
              </a:defRPr>
            </a:lvl5pPr>
            <a:lvl6pPr marL="2514389" indent="-228581" algn="l" defTabSz="91432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551" indent="-228581" algn="l" defTabSz="91432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713" indent="-228581" algn="l" defTabSz="91432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874" indent="-228581" algn="l" defTabSz="91432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Palatino Linotype" panose="02040502050505030304" pitchFamily="18" charset="0"/>
              <a:buNone/>
            </a:pPr>
            <a:r>
              <a:rPr lang="en-MY" sz="9600" dirty="0"/>
              <a:t>Write an assembly program to generate array B from A, where B: the numbers greater than X in the array  A.</a:t>
            </a:r>
            <a:endParaRPr lang="en-US" sz="8000" b="1" dirty="0"/>
          </a:p>
        </p:txBody>
      </p:sp>
    </p:spTree>
    <p:extLst>
      <p:ext uri="{BB962C8B-B14F-4D97-AF65-F5344CB8AC3E}">
        <p14:creationId xmlns:p14="http://schemas.microsoft.com/office/powerpoint/2010/main" val="15705542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CB9FD1E-9397-BD6B-22FB-B110307A52B9}"/>
              </a:ext>
            </a:extLst>
          </p:cNvPr>
          <p:cNvSpPr>
            <a:spLocks noGrp="1"/>
          </p:cNvSpPr>
          <p:nvPr>
            <p:ph type="title"/>
          </p:nvPr>
        </p:nvSpPr>
        <p:spPr/>
        <p:txBody>
          <a:bodyPr>
            <a:normAutofit/>
          </a:bodyPr>
          <a:lstStyle/>
          <a:p>
            <a:r>
              <a:rPr lang="en-MY" dirty="0"/>
              <a:t>Solution:</a:t>
            </a:r>
          </a:p>
        </p:txBody>
      </p:sp>
      <p:graphicFrame>
        <p:nvGraphicFramePr>
          <p:cNvPr id="2" name="Table 3">
            <a:extLst>
              <a:ext uri="{FF2B5EF4-FFF2-40B4-BE49-F238E27FC236}">
                <a16:creationId xmlns:a16="http://schemas.microsoft.com/office/drawing/2014/main" id="{551F5827-F450-9F9B-A99F-54926793F53E}"/>
              </a:ext>
            </a:extLst>
          </p:cNvPr>
          <p:cNvGraphicFramePr>
            <a:graphicFrameLocks noGrp="1"/>
          </p:cNvGraphicFramePr>
          <p:nvPr>
            <p:ph idx="1"/>
            <p:extLst>
              <p:ext uri="{D42A27DB-BD31-4B8C-83A1-F6EECF244321}">
                <p14:modId xmlns:p14="http://schemas.microsoft.com/office/powerpoint/2010/main" val="2562313432"/>
              </p:ext>
            </p:extLst>
          </p:nvPr>
        </p:nvGraphicFramePr>
        <p:xfrm>
          <a:off x="325438" y="1941984"/>
          <a:ext cx="13166724" cy="5669280"/>
        </p:xfrm>
        <a:graphic>
          <a:graphicData uri="http://schemas.openxmlformats.org/drawingml/2006/table">
            <a:tbl>
              <a:tblPr firstRow="1" bandRow="1">
                <a:tableStyleId>{5C22544A-7EE6-4342-B048-85BDC9FD1C3A}</a:tableStyleId>
              </a:tblPr>
              <a:tblGrid>
                <a:gridCol w="6583362">
                  <a:extLst>
                    <a:ext uri="{9D8B030D-6E8A-4147-A177-3AD203B41FA5}">
                      <a16:colId xmlns:a16="http://schemas.microsoft.com/office/drawing/2014/main" val="69506096"/>
                    </a:ext>
                  </a:extLst>
                </a:gridCol>
                <a:gridCol w="6583362">
                  <a:extLst>
                    <a:ext uri="{9D8B030D-6E8A-4147-A177-3AD203B41FA5}">
                      <a16:colId xmlns:a16="http://schemas.microsoft.com/office/drawing/2014/main" val="1477124100"/>
                    </a:ext>
                  </a:extLst>
                </a:gridCol>
              </a:tblGrid>
              <a:tr h="448198">
                <a:tc>
                  <a:txBody>
                    <a:bodyPr/>
                    <a:lstStyle/>
                    <a:p>
                      <a:pPr algn="ctr"/>
                      <a:r>
                        <a:rPr lang="en-US" sz="4000" dirty="0">
                          <a:solidFill>
                            <a:schemeClr val="tx1"/>
                          </a:solidFill>
                        </a:rPr>
                        <a:t>C++</a:t>
                      </a:r>
                      <a:endParaRPr lang="en-MY" sz="4000" dirty="0">
                        <a:solidFill>
                          <a:schemeClr val="tx1"/>
                        </a:solidFill>
                      </a:endParaRPr>
                    </a:p>
                  </a:txBody>
                  <a:tcPr/>
                </a:tc>
                <a:tc>
                  <a:txBody>
                    <a:bodyPr/>
                    <a:lstStyle/>
                    <a:p>
                      <a:pPr algn="ctr"/>
                      <a:r>
                        <a:rPr lang="en-US" sz="4000" dirty="0">
                          <a:solidFill>
                            <a:schemeClr val="tx1"/>
                          </a:solidFill>
                        </a:rPr>
                        <a:t>Assembly</a:t>
                      </a:r>
                      <a:endParaRPr lang="en-MY" sz="4000" dirty="0">
                        <a:solidFill>
                          <a:schemeClr val="tx1"/>
                        </a:solidFill>
                      </a:endParaRPr>
                    </a:p>
                  </a:txBody>
                  <a:tcPr/>
                </a:tc>
                <a:extLst>
                  <a:ext uri="{0D108BD9-81ED-4DB2-BD59-A6C34878D82A}">
                    <a16:rowId xmlns:a16="http://schemas.microsoft.com/office/drawing/2014/main" val="370668472"/>
                  </a:ext>
                </a:extLst>
              </a:tr>
              <a:tr h="2936919">
                <a:tc>
                  <a:txBody>
                    <a:bodyPr/>
                    <a:lstStyle/>
                    <a:p>
                      <a:pPr algn="ctr"/>
                      <a:r>
                        <a:rPr lang="pt-BR" sz="2000" dirty="0">
                          <a:solidFill>
                            <a:schemeClr val="tx1"/>
                          </a:solidFill>
                        </a:rPr>
                        <a:t>a[5]={2,4,7,11,3}</a:t>
                      </a:r>
                    </a:p>
                    <a:p>
                      <a:pPr algn="ctr"/>
                      <a:r>
                        <a:rPr lang="pt-BR" sz="2000" dirty="0">
                          <a:solidFill>
                            <a:schemeClr val="tx1"/>
                          </a:solidFill>
                        </a:rPr>
                        <a:t>b[5]</a:t>
                      </a:r>
                    </a:p>
                    <a:p>
                      <a:pPr algn="ctr"/>
                      <a:r>
                        <a:rPr lang="pt-BR" sz="2000" dirty="0">
                          <a:solidFill>
                            <a:schemeClr val="tx1"/>
                          </a:solidFill>
                        </a:rPr>
                        <a:t>j=0</a:t>
                      </a:r>
                    </a:p>
                    <a:p>
                      <a:pPr algn="ctr"/>
                      <a:r>
                        <a:rPr lang="pt-BR" sz="2000" dirty="0">
                          <a:solidFill>
                            <a:schemeClr val="tx1"/>
                          </a:solidFill>
                        </a:rPr>
                        <a:t>For(i=0,i&lt;5,i++)</a:t>
                      </a:r>
                    </a:p>
                    <a:p>
                      <a:pPr algn="ctr"/>
                      <a:r>
                        <a:rPr lang="pt-BR" sz="2000" dirty="0">
                          <a:solidFill>
                            <a:schemeClr val="tx1"/>
                          </a:solidFill>
                        </a:rPr>
                        <a:t>If(a[i]&lt;7)</a:t>
                      </a:r>
                    </a:p>
                    <a:p>
                      <a:pPr algn="ctr"/>
                      <a:r>
                        <a:rPr lang="pt-BR" sz="2000" dirty="0">
                          <a:solidFill>
                            <a:schemeClr val="tx1"/>
                          </a:solidFill>
                        </a:rPr>
                        <a:t>{   b[j]=a[i]</a:t>
                      </a:r>
                    </a:p>
                    <a:p>
                      <a:pPr algn="ctr"/>
                      <a:r>
                        <a:rPr lang="pt-BR" sz="2000" dirty="0">
                          <a:solidFill>
                            <a:schemeClr val="tx1"/>
                          </a:solidFill>
                        </a:rPr>
                        <a:t>J++</a:t>
                      </a:r>
                    </a:p>
                    <a:p>
                      <a:pPr algn="ctr"/>
                      <a:r>
                        <a:rPr lang="pt-BR" sz="2000" dirty="0">
                          <a:solidFill>
                            <a:schemeClr val="tx1"/>
                          </a:solidFill>
                        </a:rPr>
                        <a:t>}</a:t>
                      </a:r>
                    </a:p>
                  </a:txBody>
                  <a:tcPr/>
                </a:tc>
                <a:tc>
                  <a:txBody>
                    <a:bodyPr/>
                    <a:lstStyle/>
                    <a:p>
                      <a:pPr algn="ctr"/>
                      <a:r>
                        <a:rPr lang="pt-BR" sz="2000" dirty="0">
                          <a:solidFill>
                            <a:schemeClr val="tx1"/>
                          </a:solidFill>
                        </a:rPr>
                        <a:t>ORG 100H</a:t>
                      </a:r>
                    </a:p>
                    <a:p>
                      <a:pPr algn="ctr"/>
                      <a:r>
                        <a:rPr lang="pt-BR" sz="2000" dirty="0">
                          <a:solidFill>
                            <a:schemeClr val="tx1"/>
                          </a:solidFill>
                        </a:rPr>
                        <a:t>JMP start</a:t>
                      </a:r>
                    </a:p>
                    <a:p>
                      <a:pPr algn="ctr"/>
                      <a:r>
                        <a:rPr lang="pt-BR" sz="2000" dirty="0">
                          <a:solidFill>
                            <a:schemeClr val="tx1"/>
                          </a:solidFill>
                        </a:rPr>
                        <a:t>a db 3,10,6,2,7</a:t>
                      </a:r>
                    </a:p>
                    <a:p>
                      <a:pPr algn="ctr"/>
                      <a:r>
                        <a:rPr lang="pt-BR" sz="2000" dirty="0">
                          <a:solidFill>
                            <a:schemeClr val="tx1"/>
                          </a:solidFill>
                        </a:rPr>
                        <a:t>b db ?,?,?,?,?  </a:t>
                      </a:r>
                    </a:p>
                    <a:p>
                      <a:pPr algn="ctr"/>
                      <a:r>
                        <a:rPr lang="pt-BR" sz="2000" dirty="0">
                          <a:solidFill>
                            <a:schemeClr val="tx1"/>
                          </a:solidFill>
                        </a:rPr>
                        <a:t>start: lea si , a</a:t>
                      </a:r>
                    </a:p>
                    <a:p>
                      <a:pPr algn="ctr"/>
                      <a:r>
                        <a:rPr lang="pt-BR" sz="2000" dirty="0">
                          <a:solidFill>
                            <a:schemeClr val="tx1"/>
                          </a:solidFill>
                        </a:rPr>
                        <a:t>lea di ,b</a:t>
                      </a:r>
                    </a:p>
                    <a:p>
                      <a:pPr algn="ctr"/>
                      <a:r>
                        <a:rPr lang="pt-BR" sz="2000" dirty="0">
                          <a:solidFill>
                            <a:schemeClr val="tx1"/>
                          </a:solidFill>
                        </a:rPr>
                        <a:t>Mov cl,0</a:t>
                      </a:r>
                    </a:p>
                    <a:p>
                      <a:pPr algn="ctr"/>
                      <a:r>
                        <a:rPr lang="pt-BR" sz="2000" dirty="0">
                          <a:solidFill>
                            <a:schemeClr val="tx1"/>
                          </a:solidFill>
                        </a:rPr>
                        <a:t>Rep1: Cmp [si],7</a:t>
                      </a:r>
                    </a:p>
                    <a:p>
                      <a:pPr algn="ctr"/>
                      <a:r>
                        <a:rPr lang="pt-BR" sz="2000" dirty="0">
                          <a:solidFill>
                            <a:schemeClr val="tx1"/>
                          </a:solidFill>
                        </a:rPr>
                        <a:t>Jge if1</a:t>
                      </a:r>
                    </a:p>
                    <a:p>
                      <a:pPr algn="ctr"/>
                      <a:r>
                        <a:rPr lang="pt-BR" sz="2000" dirty="0">
                          <a:solidFill>
                            <a:schemeClr val="tx1"/>
                          </a:solidFill>
                        </a:rPr>
                        <a:t>Mov bl,[si]</a:t>
                      </a:r>
                    </a:p>
                    <a:p>
                      <a:pPr algn="ctr"/>
                      <a:r>
                        <a:rPr lang="pt-BR" sz="2000" dirty="0">
                          <a:solidFill>
                            <a:schemeClr val="tx1"/>
                          </a:solidFill>
                        </a:rPr>
                        <a:t>Mov [di],bl</a:t>
                      </a:r>
                    </a:p>
                    <a:p>
                      <a:pPr algn="ctr"/>
                      <a:r>
                        <a:rPr lang="pt-BR" sz="2000" dirty="0">
                          <a:solidFill>
                            <a:schemeClr val="tx1"/>
                          </a:solidFill>
                        </a:rPr>
                        <a:t>Inc di</a:t>
                      </a:r>
                    </a:p>
                    <a:p>
                      <a:pPr algn="ctr"/>
                      <a:r>
                        <a:rPr lang="pt-BR" sz="2000" dirty="0">
                          <a:solidFill>
                            <a:schemeClr val="tx1"/>
                          </a:solidFill>
                        </a:rPr>
                        <a:t>if1: inc cl</a:t>
                      </a:r>
                    </a:p>
                    <a:p>
                      <a:pPr algn="ctr"/>
                      <a:r>
                        <a:rPr lang="pt-BR" sz="2000" dirty="0">
                          <a:solidFill>
                            <a:schemeClr val="tx1"/>
                          </a:solidFill>
                        </a:rPr>
                        <a:t>Inc si</a:t>
                      </a:r>
                    </a:p>
                    <a:p>
                      <a:pPr algn="ctr"/>
                      <a:r>
                        <a:rPr lang="pt-BR" sz="2000" dirty="0">
                          <a:solidFill>
                            <a:schemeClr val="tx1"/>
                          </a:solidFill>
                        </a:rPr>
                        <a:t>Cmp cl,5</a:t>
                      </a:r>
                    </a:p>
                    <a:p>
                      <a:pPr algn="ctr"/>
                      <a:r>
                        <a:rPr lang="pt-BR" sz="2000" dirty="0">
                          <a:solidFill>
                            <a:schemeClr val="tx1"/>
                          </a:solidFill>
                        </a:rPr>
                        <a:t>Jl rep1</a:t>
                      </a:r>
                    </a:p>
                  </a:txBody>
                  <a:tcPr/>
                </a:tc>
                <a:extLst>
                  <a:ext uri="{0D108BD9-81ED-4DB2-BD59-A6C34878D82A}">
                    <a16:rowId xmlns:a16="http://schemas.microsoft.com/office/drawing/2014/main" val="2174628529"/>
                  </a:ext>
                </a:extLst>
              </a:tr>
            </a:tbl>
          </a:graphicData>
        </a:graphic>
      </p:graphicFrame>
      <p:sp>
        <p:nvSpPr>
          <p:cNvPr id="3" name="TextBox 2">
            <a:extLst>
              <a:ext uri="{FF2B5EF4-FFF2-40B4-BE49-F238E27FC236}">
                <a16:creationId xmlns:a16="http://schemas.microsoft.com/office/drawing/2014/main" id="{70B829C3-2D7C-7860-CFBA-88AB248DC456}"/>
              </a:ext>
            </a:extLst>
          </p:cNvPr>
          <p:cNvSpPr txBox="1"/>
          <p:nvPr/>
        </p:nvSpPr>
        <p:spPr>
          <a:xfrm>
            <a:off x="644104" y="5326360"/>
            <a:ext cx="3672408" cy="1327030"/>
          </a:xfrm>
          <a:prstGeom prst="rect">
            <a:avLst/>
          </a:prstGeom>
          <a:noFill/>
        </p:spPr>
        <p:txBody>
          <a:bodyPr wrap="square" rtlCol="0">
            <a:spAutoFit/>
          </a:bodyPr>
          <a:lstStyle/>
          <a:p>
            <a:r>
              <a:rPr lang="en-MY" dirty="0"/>
              <a:t>Note/ Can't move number to memory location</a:t>
            </a:r>
          </a:p>
          <a:p>
            <a:pPr marL="457200" indent="-457200">
              <a:buFont typeface="+mj-lt"/>
              <a:buAutoNum type="arabicPeriod"/>
            </a:pPr>
            <a:r>
              <a:rPr lang="en-MY" dirty="0"/>
              <a:t>Mov Reg ,[</a:t>
            </a:r>
            <a:r>
              <a:rPr lang="en-MY" dirty="0" err="1"/>
              <a:t>si</a:t>
            </a:r>
            <a:r>
              <a:rPr lang="en-MY" dirty="0"/>
              <a:t>]</a:t>
            </a:r>
          </a:p>
          <a:p>
            <a:pPr marL="457200" indent="-457200">
              <a:buFont typeface="+mj-lt"/>
              <a:buAutoNum type="arabicPeriod"/>
            </a:pPr>
            <a:r>
              <a:rPr lang="en-MY" dirty="0"/>
              <a:t>Mov [di],Reg</a:t>
            </a:r>
          </a:p>
        </p:txBody>
      </p:sp>
    </p:spTree>
    <p:extLst>
      <p:ext uri="{BB962C8B-B14F-4D97-AF65-F5344CB8AC3E}">
        <p14:creationId xmlns:p14="http://schemas.microsoft.com/office/powerpoint/2010/main" val="1475514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650B622-7A13-564C-7756-9AD63FE1668B}"/>
              </a:ext>
            </a:extLst>
          </p:cNvPr>
          <p:cNvSpPr>
            <a:spLocks noGrp="1"/>
          </p:cNvSpPr>
          <p:nvPr>
            <p:ph type="title"/>
          </p:nvPr>
        </p:nvSpPr>
        <p:spPr/>
        <p:txBody>
          <a:bodyPr/>
          <a:lstStyle/>
          <a:p>
            <a:r>
              <a:rPr lang="en-US" dirty="0"/>
              <a:t>Arrays in assembly</a:t>
            </a:r>
            <a:endParaRPr lang="en-MY" dirty="0"/>
          </a:p>
        </p:txBody>
      </p:sp>
      <p:sp>
        <p:nvSpPr>
          <p:cNvPr id="7" name="Content Placeholder 6">
            <a:extLst>
              <a:ext uri="{FF2B5EF4-FFF2-40B4-BE49-F238E27FC236}">
                <a16:creationId xmlns:a16="http://schemas.microsoft.com/office/drawing/2014/main" id="{E1F91451-2BAB-EF4F-6394-3E14745BBB71}"/>
              </a:ext>
            </a:extLst>
          </p:cNvPr>
          <p:cNvSpPr>
            <a:spLocks noGrp="1"/>
          </p:cNvSpPr>
          <p:nvPr>
            <p:ph idx="1"/>
          </p:nvPr>
        </p:nvSpPr>
        <p:spPr/>
        <p:txBody>
          <a:bodyPr/>
          <a:lstStyle/>
          <a:p>
            <a:r>
              <a:rPr lang="en-MY" dirty="0"/>
              <a:t>As we know that array is sequence of elements that stored in consecutive locations can be accessed and processed sequentia1Iy, the elements can be accessed using the index, an example of an array that consists of 5 elements in C++ language is given in the fo1Iowing code:</a:t>
            </a:r>
            <a:endParaRPr lang="ar-IQ" dirty="0"/>
          </a:p>
          <a:p>
            <a:r>
              <a:rPr lang="en-MY" dirty="0"/>
              <a:t>Int a[5];</a:t>
            </a:r>
          </a:p>
          <a:p>
            <a:pPr marL="0" indent="0">
              <a:buNone/>
            </a:pPr>
            <a:r>
              <a:rPr lang="en-MY" dirty="0"/>
              <a:t>    For (</a:t>
            </a:r>
            <a:r>
              <a:rPr lang="en-MY" dirty="0" err="1"/>
              <a:t>i</a:t>
            </a:r>
            <a:r>
              <a:rPr lang="en-MY" dirty="0"/>
              <a:t>=l; </a:t>
            </a:r>
            <a:r>
              <a:rPr lang="en-MY" dirty="0" err="1"/>
              <a:t>i</a:t>
            </a:r>
            <a:r>
              <a:rPr lang="en-MY" dirty="0"/>
              <a:t>&lt;=n; </a:t>
            </a:r>
            <a:r>
              <a:rPr lang="en-MY" dirty="0" err="1"/>
              <a:t>i</a:t>
            </a:r>
            <a:r>
              <a:rPr lang="en-MY" dirty="0"/>
              <a:t>++)</a:t>
            </a:r>
          </a:p>
          <a:p>
            <a:pPr marL="0" indent="0">
              <a:buNone/>
            </a:pPr>
            <a:r>
              <a:rPr lang="en-MY" dirty="0"/>
              <a:t>          </a:t>
            </a:r>
            <a:r>
              <a:rPr lang="en-MY" dirty="0" err="1"/>
              <a:t>Cin</a:t>
            </a:r>
            <a:r>
              <a:rPr lang="en-MY" dirty="0"/>
              <a:t> &gt;&gt; a[</a:t>
            </a:r>
            <a:r>
              <a:rPr lang="en-MY" dirty="0" err="1"/>
              <a:t>i</a:t>
            </a:r>
            <a:r>
              <a:rPr lang="en-MY" dirty="0"/>
              <a:t>];</a:t>
            </a:r>
          </a:p>
          <a:p>
            <a:r>
              <a:rPr lang="en-MY" dirty="0"/>
              <a:t>In assembly language the thing is the same where the array elements are stored in consecutive locations in a segment of memory starting from a particular address ( offset) where the DS register refers to the address of that segment and SI register is used as index to access the elements of the array.</a:t>
            </a:r>
          </a:p>
          <a:p>
            <a:endParaRPr lang="en-MY" dirty="0"/>
          </a:p>
          <a:p>
            <a:r>
              <a:rPr lang="en-MY" dirty="0">
                <a:solidFill>
                  <a:srgbClr val="FF0000"/>
                </a:solidFill>
              </a:rPr>
              <a:t>Note:</a:t>
            </a:r>
          </a:p>
          <a:p>
            <a:endParaRPr lang="en-MY" dirty="0"/>
          </a:p>
        </p:txBody>
      </p:sp>
    </p:spTree>
    <p:extLst>
      <p:ext uri="{BB962C8B-B14F-4D97-AF65-F5344CB8AC3E}">
        <p14:creationId xmlns:p14="http://schemas.microsoft.com/office/powerpoint/2010/main" val="35802824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BE7D4-22E0-F92F-9929-6E956318D712}"/>
              </a:ext>
            </a:extLst>
          </p:cNvPr>
          <p:cNvSpPr>
            <a:spLocks noGrp="1"/>
          </p:cNvSpPr>
          <p:nvPr>
            <p:ph type="title"/>
          </p:nvPr>
        </p:nvSpPr>
        <p:spPr/>
        <p:txBody>
          <a:bodyPr>
            <a:normAutofit/>
          </a:bodyPr>
          <a:lstStyle/>
          <a:p>
            <a:r>
              <a:rPr lang="en-MY" dirty="0"/>
              <a:t>H.W 1</a:t>
            </a:r>
          </a:p>
        </p:txBody>
      </p:sp>
      <mc:AlternateContent xmlns:mc="http://schemas.openxmlformats.org/markup-compatibility/2006" xmlns:a14="http://schemas.microsoft.com/office/drawing/2010/main">
        <mc:Choice Requires="a14">
          <p:sp>
            <p:nvSpPr>
              <p:cNvPr id="5" name="Content Placeholder 2">
                <a:extLst>
                  <a:ext uri="{FF2B5EF4-FFF2-40B4-BE49-F238E27FC236}">
                    <a16:creationId xmlns:a16="http://schemas.microsoft.com/office/drawing/2014/main" id="{5B5C97B7-A27C-DB9D-3EB4-8579DF2B899A}"/>
                  </a:ext>
                </a:extLst>
              </p:cNvPr>
              <p:cNvSpPr txBox="1">
                <a:spLocks/>
              </p:cNvSpPr>
              <p:nvPr/>
            </p:nvSpPr>
            <p:spPr>
              <a:xfrm>
                <a:off x="140048" y="1941985"/>
                <a:ext cx="12385376" cy="3208528"/>
              </a:xfrm>
              <a:prstGeom prst="rect">
                <a:avLst/>
              </a:prstGeom>
            </p:spPr>
            <p:txBody>
              <a:bodyPr vert="horz" lIns="91440" tIns="45720" rIns="91440" bIns="45720" rtlCol="0">
                <a:normAutofit fontScale="40000" lnSpcReduction="20000"/>
              </a:bodyPr>
              <a:lstStyle>
                <a:lvl1pPr marL="288925" indent="-288925" algn="l" defTabSz="914323" rtl="0" eaLnBrk="1" latinLnBrk="0" hangingPunct="1">
                  <a:spcBef>
                    <a:spcPct val="20000"/>
                  </a:spcBef>
                  <a:buClr>
                    <a:schemeClr val="tx2"/>
                  </a:buClr>
                  <a:buSzPct val="90000"/>
                  <a:buFont typeface="Palatino Linotype" panose="02040502050505030304" pitchFamily="18" charset="0"/>
                  <a:buChar char="•"/>
                  <a:defRPr sz="2000" kern="1200">
                    <a:solidFill>
                      <a:schemeClr val="tx1"/>
                    </a:solidFill>
                    <a:latin typeface="Palatino Linotype" panose="02040502050505030304" pitchFamily="18" charset="0"/>
                    <a:ea typeface="+mn-ea"/>
                    <a:cs typeface="+mn-cs"/>
                  </a:defRPr>
                </a:lvl1pPr>
                <a:lvl2pPr marL="631825" indent="-227013" algn="l" defTabSz="914323" rtl="0" eaLnBrk="1" latinLnBrk="0" hangingPunct="1">
                  <a:spcBef>
                    <a:spcPct val="20000"/>
                  </a:spcBef>
                  <a:buClr>
                    <a:schemeClr val="tx2"/>
                  </a:buClr>
                  <a:buSzPct val="90000"/>
                  <a:buFont typeface="Wingdings" panose="05000000000000000000" pitchFamily="2" charset="2"/>
                  <a:buChar char="§"/>
                  <a:defRPr sz="1800" kern="1200">
                    <a:solidFill>
                      <a:schemeClr val="tx1"/>
                    </a:solidFill>
                    <a:latin typeface="Palatino Linotype" panose="02040502050505030304" pitchFamily="18" charset="0"/>
                    <a:ea typeface="+mn-ea"/>
                    <a:cs typeface="+mn-cs"/>
                  </a:defRPr>
                </a:lvl2pPr>
                <a:lvl3pPr marL="973138" indent="-231775" algn="l" defTabSz="914323" rtl="0" eaLnBrk="1" latinLnBrk="0" hangingPunct="1">
                  <a:spcBef>
                    <a:spcPct val="20000"/>
                  </a:spcBef>
                  <a:buClr>
                    <a:schemeClr val="tx2"/>
                  </a:buClr>
                  <a:buFont typeface="Courier New" panose="02070309020205020404" pitchFamily="49" charset="0"/>
                  <a:buChar char="o"/>
                  <a:defRPr sz="1600" kern="1200">
                    <a:solidFill>
                      <a:schemeClr val="tx1"/>
                    </a:solidFill>
                    <a:latin typeface="Palatino Linotype" panose="02040502050505030304" pitchFamily="18" charset="0"/>
                    <a:ea typeface="+mn-ea"/>
                    <a:cs typeface="+mn-cs"/>
                  </a:defRPr>
                </a:lvl3pPr>
                <a:lvl4pPr marL="1254125" indent="-222250" algn="l" defTabSz="914323" rtl="0" eaLnBrk="1" latinLnBrk="0" hangingPunct="1">
                  <a:spcBef>
                    <a:spcPct val="20000"/>
                  </a:spcBef>
                  <a:buClr>
                    <a:schemeClr val="tx2"/>
                  </a:buClr>
                  <a:buFont typeface="Arial" panose="020B0604020202020204" pitchFamily="34" charset="0"/>
                  <a:buChar char="–"/>
                  <a:defRPr sz="1400" kern="1200">
                    <a:solidFill>
                      <a:schemeClr val="tx1"/>
                    </a:solidFill>
                    <a:latin typeface="Palatino Linotype" panose="02040502050505030304" pitchFamily="18" charset="0"/>
                    <a:ea typeface="+mn-ea"/>
                    <a:cs typeface="+mn-cs"/>
                  </a:defRPr>
                </a:lvl4pPr>
                <a:lvl5pPr marL="1430338" indent="-176213" algn="l" defTabSz="914323" rtl="0" eaLnBrk="1" latinLnBrk="0" hangingPunct="1">
                  <a:spcBef>
                    <a:spcPct val="20000"/>
                  </a:spcBef>
                  <a:buClr>
                    <a:schemeClr val="tx2"/>
                  </a:buClr>
                  <a:buFont typeface="Arial" panose="020B0604020202020204" pitchFamily="34" charset="0"/>
                  <a:buChar char="»"/>
                  <a:defRPr sz="1200" kern="1200">
                    <a:solidFill>
                      <a:schemeClr val="tx1"/>
                    </a:solidFill>
                    <a:latin typeface="Palatino Linotype" panose="02040502050505030304" pitchFamily="18" charset="0"/>
                    <a:ea typeface="+mn-ea"/>
                    <a:cs typeface="+mn-cs"/>
                  </a:defRPr>
                </a:lvl5pPr>
                <a:lvl6pPr marL="2514389" indent="-228581" algn="l" defTabSz="91432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551" indent="-228581" algn="l" defTabSz="91432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713" indent="-228581" algn="l" defTabSz="91432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874" indent="-228581" algn="l" defTabSz="91432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Palatino Linotype" panose="02040502050505030304" pitchFamily="18" charset="0"/>
                  <a:buNone/>
                </a:pPr>
                <a:r>
                  <a:rPr lang="en-MY" sz="9600" dirty="0"/>
                  <a:t>Write an assembly program to generate (B) array from ( A) array where:</a:t>
                </a:r>
              </a:p>
              <a:p>
                <a:pPr marL="0" indent="0" algn="ctr">
                  <a:buNone/>
                </a:pPr>
                <a:r>
                  <a:rPr lang="en-MY" sz="9600" dirty="0"/>
                  <a:t>                                             </a:t>
                </a:r>
                <a14:m>
                  <m:oMath xmlns:m="http://schemas.openxmlformats.org/officeDocument/2006/math">
                    <m:sSub>
                      <m:sSubPr>
                        <m:ctrlPr>
                          <a:rPr lang="en-MY" sz="9600" i="1" dirty="0" smtClean="0">
                            <a:latin typeface="Cambria Math" panose="02040503050406030204" pitchFamily="18" charset="0"/>
                          </a:rPr>
                        </m:ctrlPr>
                      </m:sSubPr>
                      <m:e>
                        <m:r>
                          <a:rPr lang="en-US" sz="9600" b="0" i="1" dirty="0" smtClean="0">
                            <a:latin typeface="Cambria Math" panose="02040503050406030204" pitchFamily="18" charset="0"/>
                          </a:rPr>
                          <m:t>𝐴</m:t>
                        </m:r>
                      </m:e>
                      <m:sub>
                        <m:r>
                          <a:rPr lang="en-US" sz="9600" b="0" i="1" dirty="0" smtClean="0">
                            <a:latin typeface="Cambria Math" panose="02040503050406030204" pitchFamily="18" charset="0"/>
                          </a:rPr>
                          <m:t>𝑖</m:t>
                        </m:r>
                      </m:sub>
                    </m:sSub>
                  </m:oMath>
                </a14:m>
                <a:r>
                  <a:rPr lang="en-MY" sz="9600" dirty="0"/>
                  <a:t> +2 if </a:t>
                </a:r>
                <a14:m>
                  <m:oMath xmlns:m="http://schemas.openxmlformats.org/officeDocument/2006/math">
                    <m:sSub>
                      <m:sSubPr>
                        <m:ctrlPr>
                          <a:rPr lang="en-MY" sz="9600" i="1" dirty="0">
                            <a:latin typeface="Cambria Math" panose="02040503050406030204" pitchFamily="18" charset="0"/>
                          </a:rPr>
                        </m:ctrlPr>
                      </m:sSubPr>
                      <m:e>
                        <m:r>
                          <a:rPr lang="en-US" sz="9600" i="1" dirty="0">
                            <a:latin typeface="Cambria Math" panose="02040503050406030204" pitchFamily="18" charset="0"/>
                          </a:rPr>
                          <m:t>𝐴</m:t>
                        </m:r>
                      </m:e>
                      <m:sub>
                        <m:r>
                          <a:rPr lang="en-US" sz="9600" i="1" dirty="0">
                            <a:latin typeface="Cambria Math" panose="02040503050406030204" pitchFamily="18" charset="0"/>
                          </a:rPr>
                          <m:t>𝑖</m:t>
                        </m:r>
                      </m:sub>
                    </m:sSub>
                    <m:r>
                      <a:rPr lang="en-US" sz="9600" i="1" dirty="0">
                        <a:latin typeface="Cambria Math" panose="02040503050406030204" pitchFamily="18" charset="0"/>
                      </a:rPr>
                      <m:t> </m:t>
                    </m:r>
                  </m:oMath>
                </a14:m>
                <a:r>
                  <a:rPr lang="en-MY" sz="9600" dirty="0"/>
                  <a:t>&lt; 7 </a:t>
                </a:r>
              </a:p>
              <a:p>
                <a:pPr marL="0" indent="0" algn="ctr">
                  <a:buNone/>
                </a:pPr>
                <a14:m>
                  <m:oMathPara xmlns:m="http://schemas.openxmlformats.org/officeDocument/2006/math">
                    <m:oMathParaPr>
                      <m:jc m:val="centerGroup"/>
                    </m:oMathParaPr>
                    <m:oMath xmlns:m="http://schemas.openxmlformats.org/officeDocument/2006/math">
                      <m:sSub>
                        <m:sSubPr>
                          <m:ctrlPr>
                            <a:rPr lang="en-MY" sz="9600" i="1" dirty="0" smtClean="0">
                              <a:latin typeface="Cambria Math" panose="02040503050406030204" pitchFamily="18" charset="0"/>
                            </a:rPr>
                          </m:ctrlPr>
                        </m:sSubPr>
                        <m:e>
                          <m:r>
                            <a:rPr lang="en-US" sz="9600" b="0" i="1" dirty="0" smtClean="0">
                              <a:latin typeface="Cambria Math" panose="02040503050406030204" pitchFamily="18" charset="0"/>
                            </a:rPr>
                            <m:t>𝐵</m:t>
                          </m:r>
                        </m:e>
                        <m:sub>
                          <m:r>
                            <a:rPr lang="en-US" sz="9600" b="0" i="1" dirty="0" smtClean="0">
                              <a:latin typeface="Cambria Math" panose="02040503050406030204" pitchFamily="18" charset="0"/>
                            </a:rPr>
                            <m:t>𝑖</m:t>
                          </m:r>
                        </m:sub>
                      </m:sSub>
                      <m:r>
                        <a:rPr lang="en-MY" sz="9600" i="1" dirty="0" smtClean="0">
                          <a:latin typeface="Cambria Math" panose="02040503050406030204" pitchFamily="18" charset="0"/>
                        </a:rPr>
                        <m:t>=</m:t>
                      </m:r>
                    </m:oMath>
                  </m:oMathPara>
                </a14:m>
                <a:endParaRPr lang="en-MY" sz="9600" dirty="0"/>
              </a:p>
              <a:p>
                <a:pPr marL="0" indent="0" algn="ctr">
                  <a:buNone/>
                </a:pPr>
                <a:r>
                  <a:rPr lang="en-MY" sz="9600" dirty="0"/>
                  <a:t>                         </a:t>
                </a:r>
                <a14:m>
                  <m:oMath xmlns:m="http://schemas.openxmlformats.org/officeDocument/2006/math">
                    <m:sSub>
                      <m:sSubPr>
                        <m:ctrlPr>
                          <a:rPr lang="en-MY" sz="9600" i="1" dirty="0" smtClean="0">
                            <a:latin typeface="Cambria Math" panose="02040503050406030204" pitchFamily="18" charset="0"/>
                          </a:rPr>
                        </m:ctrlPr>
                      </m:sSubPr>
                      <m:e>
                        <m:r>
                          <a:rPr lang="en-US" sz="9600" b="0" i="1" dirty="0" smtClean="0">
                            <a:latin typeface="Cambria Math" panose="02040503050406030204" pitchFamily="18" charset="0"/>
                          </a:rPr>
                          <m:t>𝐴</m:t>
                        </m:r>
                      </m:e>
                      <m:sub>
                        <m:r>
                          <a:rPr lang="en-US" sz="9600" b="0" i="1" dirty="0" smtClean="0">
                            <a:latin typeface="Cambria Math" panose="02040503050406030204" pitchFamily="18" charset="0"/>
                          </a:rPr>
                          <m:t>𝑖</m:t>
                        </m:r>
                      </m:sub>
                    </m:sSub>
                  </m:oMath>
                </a14:m>
                <a:endParaRPr lang="en-MY" sz="9600" dirty="0"/>
              </a:p>
              <a:p>
                <a:pPr marL="0" indent="0" algn="ctr">
                  <a:buFont typeface="Palatino Linotype" panose="02040502050505030304" pitchFamily="18" charset="0"/>
                  <a:buNone/>
                </a:pPr>
                <a:endParaRPr lang="en-MY" sz="9600" dirty="0"/>
              </a:p>
              <a:p>
                <a:pPr marL="0" indent="0" algn="ctr">
                  <a:buFont typeface="Palatino Linotype" panose="02040502050505030304" pitchFamily="18" charset="0"/>
                  <a:buNone/>
                </a:pPr>
                <a:endParaRPr lang="en-US" sz="8000" b="1" dirty="0"/>
              </a:p>
            </p:txBody>
          </p:sp>
        </mc:Choice>
        <mc:Fallback xmlns="">
          <p:sp>
            <p:nvSpPr>
              <p:cNvPr id="5" name="Content Placeholder 2">
                <a:extLst>
                  <a:ext uri="{FF2B5EF4-FFF2-40B4-BE49-F238E27FC236}">
                    <a16:creationId xmlns:a16="http://schemas.microsoft.com/office/drawing/2014/main" id="{5B5C97B7-A27C-DB9D-3EB4-8579DF2B899A}"/>
                  </a:ext>
                </a:extLst>
              </p:cNvPr>
              <p:cNvSpPr txBox="1">
                <a:spLocks noRot="1" noChangeAspect="1" noMove="1" noResize="1" noEditPoints="1" noAdjustHandles="1" noChangeArrowheads="1" noChangeShapeType="1" noTextEdit="1"/>
              </p:cNvSpPr>
              <p:nvPr/>
            </p:nvSpPr>
            <p:spPr>
              <a:xfrm>
                <a:off x="140048" y="1941985"/>
                <a:ext cx="12385376" cy="3208528"/>
              </a:xfrm>
              <a:prstGeom prst="rect">
                <a:avLst/>
              </a:prstGeom>
              <a:blipFill>
                <a:blip r:embed="rId3"/>
                <a:stretch>
                  <a:fillRect l="-98" t="-6464" r="-1083"/>
                </a:stretch>
              </a:blipFill>
            </p:spPr>
            <p:txBody>
              <a:bodyPr/>
              <a:lstStyle/>
              <a:p>
                <a:r>
                  <a:rPr lang="en-MY">
                    <a:noFill/>
                  </a:rPr>
                  <a:t> </a:t>
                </a:r>
              </a:p>
            </p:txBody>
          </p:sp>
        </mc:Fallback>
      </mc:AlternateContent>
      <p:sp>
        <p:nvSpPr>
          <p:cNvPr id="3" name="Left Brace 2">
            <a:extLst>
              <a:ext uri="{FF2B5EF4-FFF2-40B4-BE49-F238E27FC236}">
                <a16:creationId xmlns:a16="http://schemas.microsoft.com/office/drawing/2014/main" id="{FB3CBF00-9381-95D6-56F4-77D703F5A528}"/>
              </a:ext>
            </a:extLst>
          </p:cNvPr>
          <p:cNvSpPr/>
          <p:nvPr/>
        </p:nvSpPr>
        <p:spPr>
          <a:xfrm>
            <a:off x="7052816" y="3022104"/>
            <a:ext cx="432048" cy="1480337"/>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MY"/>
          </a:p>
        </p:txBody>
      </p:sp>
    </p:spTree>
    <p:extLst>
      <p:ext uri="{BB962C8B-B14F-4D97-AF65-F5344CB8AC3E}">
        <p14:creationId xmlns:p14="http://schemas.microsoft.com/office/powerpoint/2010/main" val="4567536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BE7D4-22E0-F92F-9929-6E956318D712}"/>
              </a:ext>
            </a:extLst>
          </p:cNvPr>
          <p:cNvSpPr>
            <a:spLocks noGrp="1"/>
          </p:cNvSpPr>
          <p:nvPr>
            <p:ph type="title"/>
          </p:nvPr>
        </p:nvSpPr>
        <p:spPr/>
        <p:txBody>
          <a:bodyPr>
            <a:normAutofit/>
          </a:bodyPr>
          <a:lstStyle/>
          <a:p>
            <a:r>
              <a:rPr lang="en-MY" dirty="0"/>
              <a:t>H.W 2</a:t>
            </a:r>
          </a:p>
        </p:txBody>
      </p:sp>
      <mc:AlternateContent xmlns:mc="http://schemas.openxmlformats.org/markup-compatibility/2006" xmlns:a14="http://schemas.microsoft.com/office/drawing/2010/main">
        <mc:Choice Requires="a14">
          <p:sp>
            <p:nvSpPr>
              <p:cNvPr id="5" name="Content Placeholder 2">
                <a:extLst>
                  <a:ext uri="{FF2B5EF4-FFF2-40B4-BE49-F238E27FC236}">
                    <a16:creationId xmlns:a16="http://schemas.microsoft.com/office/drawing/2014/main" id="{5B5C97B7-A27C-DB9D-3EB4-8579DF2B899A}"/>
                  </a:ext>
                </a:extLst>
              </p:cNvPr>
              <p:cNvSpPr txBox="1">
                <a:spLocks/>
              </p:cNvSpPr>
              <p:nvPr/>
            </p:nvSpPr>
            <p:spPr>
              <a:xfrm>
                <a:off x="140048" y="1941984"/>
                <a:ext cx="12385376" cy="4320480"/>
              </a:xfrm>
              <a:prstGeom prst="rect">
                <a:avLst/>
              </a:prstGeom>
            </p:spPr>
            <p:txBody>
              <a:bodyPr vert="horz" lIns="91440" tIns="45720" rIns="91440" bIns="45720" rtlCol="0">
                <a:normAutofit/>
              </a:bodyPr>
              <a:lstStyle>
                <a:lvl1pPr marL="288925" indent="-288925" algn="l" defTabSz="914323" rtl="0" eaLnBrk="1" latinLnBrk="0" hangingPunct="1">
                  <a:spcBef>
                    <a:spcPct val="20000"/>
                  </a:spcBef>
                  <a:buClr>
                    <a:schemeClr val="tx2"/>
                  </a:buClr>
                  <a:buSzPct val="90000"/>
                  <a:buFont typeface="Palatino Linotype" panose="02040502050505030304" pitchFamily="18" charset="0"/>
                  <a:buChar char="•"/>
                  <a:defRPr sz="2000" kern="1200">
                    <a:solidFill>
                      <a:schemeClr val="tx1"/>
                    </a:solidFill>
                    <a:latin typeface="Palatino Linotype" panose="02040502050505030304" pitchFamily="18" charset="0"/>
                    <a:ea typeface="+mn-ea"/>
                    <a:cs typeface="+mn-cs"/>
                  </a:defRPr>
                </a:lvl1pPr>
                <a:lvl2pPr marL="631825" indent="-227013" algn="l" defTabSz="914323" rtl="0" eaLnBrk="1" latinLnBrk="0" hangingPunct="1">
                  <a:spcBef>
                    <a:spcPct val="20000"/>
                  </a:spcBef>
                  <a:buClr>
                    <a:schemeClr val="tx2"/>
                  </a:buClr>
                  <a:buSzPct val="90000"/>
                  <a:buFont typeface="Wingdings" panose="05000000000000000000" pitchFamily="2" charset="2"/>
                  <a:buChar char="§"/>
                  <a:defRPr sz="1800" kern="1200">
                    <a:solidFill>
                      <a:schemeClr val="tx1"/>
                    </a:solidFill>
                    <a:latin typeface="Palatino Linotype" panose="02040502050505030304" pitchFamily="18" charset="0"/>
                    <a:ea typeface="+mn-ea"/>
                    <a:cs typeface="+mn-cs"/>
                  </a:defRPr>
                </a:lvl2pPr>
                <a:lvl3pPr marL="973138" indent="-231775" algn="l" defTabSz="914323" rtl="0" eaLnBrk="1" latinLnBrk="0" hangingPunct="1">
                  <a:spcBef>
                    <a:spcPct val="20000"/>
                  </a:spcBef>
                  <a:buClr>
                    <a:schemeClr val="tx2"/>
                  </a:buClr>
                  <a:buFont typeface="Courier New" panose="02070309020205020404" pitchFamily="49" charset="0"/>
                  <a:buChar char="o"/>
                  <a:defRPr sz="1600" kern="1200">
                    <a:solidFill>
                      <a:schemeClr val="tx1"/>
                    </a:solidFill>
                    <a:latin typeface="Palatino Linotype" panose="02040502050505030304" pitchFamily="18" charset="0"/>
                    <a:ea typeface="+mn-ea"/>
                    <a:cs typeface="+mn-cs"/>
                  </a:defRPr>
                </a:lvl3pPr>
                <a:lvl4pPr marL="1254125" indent="-222250" algn="l" defTabSz="914323" rtl="0" eaLnBrk="1" latinLnBrk="0" hangingPunct="1">
                  <a:spcBef>
                    <a:spcPct val="20000"/>
                  </a:spcBef>
                  <a:buClr>
                    <a:schemeClr val="tx2"/>
                  </a:buClr>
                  <a:buFont typeface="Arial" panose="020B0604020202020204" pitchFamily="34" charset="0"/>
                  <a:buChar char="–"/>
                  <a:defRPr sz="1400" kern="1200">
                    <a:solidFill>
                      <a:schemeClr val="tx1"/>
                    </a:solidFill>
                    <a:latin typeface="Palatino Linotype" panose="02040502050505030304" pitchFamily="18" charset="0"/>
                    <a:ea typeface="+mn-ea"/>
                    <a:cs typeface="+mn-cs"/>
                  </a:defRPr>
                </a:lvl4pPr>
                <a:lvl5pPr marL="1430338" indent="-176213" algn="l" defTabSz="914323" rtl="0" eaLnBrk="1" latinLnBrk="0" hangingPunct="1">
                  <a:spcBef>
                    <a:spcPct val="20000"/>
                  </a:spcBef>
                  <a:buClr>
                    <a:schemeClr val="tx2"/>
                  </a:buClr>
                  <a:buFont typeface="Arial" panose="020B0604020202020204" pitchFamily="34" charset="0"/>
                  <a:buChar char="»"/>
                  <a:defRPr sz="1200" kern="1200">
                    <a:solidFill>
                      <a:schemeClr val="tx1"/>
                    </a:solidFill>
                    <a:latin typeface="Palatino Linotype" panose="02040502050505030304" pitchFamily="18" charset="0"/>
                    <a:ea typeface="+mn-ea"/>
                    <a:cs typeface="+mn-cs"/>
                  </a:defRPr>
                </a:lvl5pPr>
                <a:lvl6pPr marL="2514389" indent="-228581" algn="l" defTabSz="91432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551" indent="-228581" algn="l" defTabSz="91432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713" indent="-228581" algn="l" defTabSz="91432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874" indent="-228581" algn="l" defTabSz="91432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371600" indent="-1371600">
                  <a:buFont typeface="+mj-lt"/>
                  <a:buAutoNum type="arabicPeriod"/>
                </a:pPr>
                <a14:m>
                  <m:oMath xmlns:m="http://schemas.openxmlformats.org/officeDocument/2006/math">
                    <m:sSub>
                      <m:sSubPr>
                        <m:ctrlPr>
                          <a:rPr lang="en-MY" sz="8000" i="1">
                            <a:latin typeface="Cambria Math" panose="02040503050406030204" pitchFamily="18" charset="0"/>
                          </a:rPr>
                        </m:ctrlPr>
                      </m:sSubPr>
                      <m:e>
                        <m:r>
                          <a:rPr lang="en-MY" sz="8000" i="1">
                            <a:latin typeface="Cambria Math" panose="02040503050406030204" pitchFamily="18" charset="0"/>
                          </a:rPr>
                          <m:t>𝐵</m:t>
                        </m:r>
                      </m:e>
                      <m:sub>
                        <m:r>
                          <a:rPr lang="en-MY" sz="8000" i="1">
                            <a:latin typeface="Cambria Math" panose="02040503050406030204" pitchFamily="18" charset="0"/>
                          </a:rPr>
                          <m:t>𝑖</m:t>
                        </m:r>
                      </m:sub>
                    </m:sSub>
                    <m:r>
                      <a:rPr lang="en-MY" sz="8000" i="1">
                        <a:latin typeface="Cambria Math" panose="02040503050406030204" pitchFamily="18" charset="0"/>
                      </a:rPr>
                      <m:t>=</m:t>
                    </m:r>
                    <m:sSub>
                      <m:sSubPr>
                        <m:ctrlPr>
                          <a:rPr lang="en-MY" sz="8000" i="1">
                            <a:latin typeface="Cambria Math" panose="02040503050406030204" pitchFamily="18" charset="0"/>
                          </a:rPr>
                        </m:ctrlPr>
                      </m:sSubPr>
                      <m:e>
                        <m:r>
                          <a:rPr lang="en-MY" sz="8000" i="1">
                            <a:latin typeface="Cambria Math" panose="02040503050406030204" pitchFamily="18" charset="0"/>
                          </a:rPr>
                          <m:t>𝐴</m:t>
                        </m:r>
                      </m:e>
                      <m:sub>
                        <m:r>
                          <a:rPr lang="en-MY" sz="8000" i="1">
                            <a:latin typeface="Cambria Math" panose="02040503050406030204" pitchFamily="18" charset="0"/>
                          </a:rPr>
                          <m:t>𝑖</m:t>
                        </m:r>
                      </m:sub>
                    </m:sSub>
                    <m:r>
                      <a:rPr lang="en-MY" sz="8000" i="1">
                        <a:latin typeface="Cambria Math" panose="02040503050406030204" pitchFamily="18" charset="0"/>
                      </a:rPr>
                      <m:t>+</m:t>
                    </m:r>
                    <m:r>
                      <a:rPr lang="en-MY" sz="8000" i="1">
                        <a:latin typeface="Cambria Math" panose="02040503050406030204" pitchFamily="18" charset="0"/>
                      </a:rPr>
                      <m:t>2</m:t>
                    </m:r>
                  </m:oMath>
                </a14:m>
                <a:endParaRPr lang="en-MY" sz="8000" i="1" dirty="0">
                  <a:latin typeface="Cambria Math" panose="02040503050406030204" pitchFamily="18" charset="0"/>
                </a:endParaRPr>
              </a:p>
              <a:p>
                <a:pPr marL="1371600" indent="-1371600">
                  <a:buFont typeface="+mj-lt"/>
                  <a:buAutoNum type="arabicPeriod"/>
                </a:pPr>
                <a14:m>
                  <m:oMath xmlns:m="http://schemas.openxmlformats.org/officeDocument/2006/math">
                    <m:sSub>
                      <m:sSubPr>
                        <m:ctrlPr>
                          <a:rPr lang="en-MY" sz="8000" i="1" smtClean="0">
                            <a:latin typeface="Cambria Math" panose="02040503050406030204" pitchFamily="18" charset="0"/>
                          </a:rPr>
                        </m:ctrlPr>
                      </m:sSubPr>
                      <m:e>
                        <m:r>
                          <a:rPr lang="en-MY" sz="8000" b="0" i="1" smtClean="0">
                            <a:latin typeface="Cambria Math" panose="02040503050406030204" pitchFamily="18" charset="0"/>
                          </a:rPr>
                          <m:t>𝐵</m:t>
                        </m:r>
                      </m:e>
                      <m:sub>
                        <m:r>
                          <a:rPr lang="en-MY" sz="8000" b="0" i="1" smtClean="0">
                            <a:latin typeface="Cambria Math" panose="02040503050406030204" pitchFamily="18" charset="0"/>
                          </a:rPr>
                          <m:t>𝑖</m:t>
                        </m:r>
                      </m:sub>
                    </m:sSub>
                    <m:r>
                      <a:rPr lang="en-MY" sz="8000" b="0" i="1" smtClean="0">
                        <a:latin typeface="Cambria Math" panose="02040503050406030204" pitchFamily="18" charset="0"/>
                      </a:rPr>
                      <m:t>=</m:t>
                    </m:r>
                    <m:sSub>
                      <m:sSubPr>
                        <m:ctrlPr>
                          <a:rPr lang="en-MY" sz="6600" i="1">
                            <a:latin typeface="Cambria Math" panose="02040503050406030204" pitchFamily="18" charset="0"/>
                          </a:rPr>
                        </m:ctrlPr>
                      </m:sSubPr>
                      <m:e>
                        <m:r>
                          <a:rPr lang="en-MY" sz="6600" b="0" i="1" smtClean="0">
                            <a:latin typeface="Cambria Math" panose="02040503050406030204" pitchFamily="18" charset="0"/>
                          </a:rPr>
                          <m:t>𝐴</m:t>
                        </m:r>
                      </m:e>
                      <m:sub>
                        <m:r>
                          <a:rPr lang="en-MY" sz="6600" i="1">
                            <a:latin typeface="Cambria Math" panose="02040503050406030204" pitchFamily="18" charset="0"/>
                          </a:rPr>
                          <m:t>𝑖</m:t>
                        </m:r>
                      </m:sub>
                    </m:sSub>
                    <m:r>
                      <a:rPr lang="en-MY" sz="6600" b="0" i="1" smtClean="0">
                        <a:latin typeface="Cambria Math" panose="02040503050406030204" pitchFamily="18" charset="0"/>
                      </a:rPr>
                      <m:t>∗</m:t>
                    </m:r>
                    <m:r>
                      <a:rPr lang="en-MY" sz="6600" b="0" i="1" smtClean="0">
                        <a:latin typeface="Cambria Math" panose="02040503050406030204" pitchFamily="18" charset="0"/>
                      </a:rPr>
                      <m:t>2</m:t>
                    </m:r>
                  </m:oMath>
                </a14:m>
                <a:endParaRPr lang="en-MY" sz="6600" b="0" dirty="0"/>
              </a:p>
              <a:p>
                <a:pPr marL="1143000" indent="-1143000">
                  <a:buFont typeface="+mj-lt"/>
                  <a:buAutoNum type="arabicPeriod"/>
                </a:pPr>
                <a:r>
                  <a:rPr lang="en-MY" sz="6600" b="0" dirty="0"/>
                  <a:t> </a:t>
                </a:r>
                <a14:m>
                  <m:oMath xmlns:m="http://schemas.openxmlformats.org/officeDocument/2006/math">
                    <m:sSup>
                      <m:sSupPr>
                        <m:ctrlPr>
                          <a:rPr lang="en-MY" sz="8000" i="1">
                            <a:latin typeface="Cambria Math" panose="02040503050406030204" pitchFamily="18" charset="0"/>
                          </a:rPr>
                        </m:ctrlPr>
                      </m:sSupPr>
                      <m:e>
                        <m:r>
                          <a:rPr lang="en-MY" sz="8000" i="1">
                            <a:latin typeface="Cambria Math" panose="02040503050406030204" pitchFamily="18" charset="0"/>
                          </a:rPr>
                          <m:t>𝑋</m:t>
                        </m:r>
                      </m:e>
                      <m:sup>
                        <m:r>
                          <a:rPr lang="en-MY" sz="8000" i="1">
                            <a:latin typeface="Cambria Math" panose="02040503050406030204" pitchFamily="18" charset="0"/>
                          </a:rPr>
                          <m:t>𝑦</m:t>
                        </m:r>
                      </m:sup>
                    </m:sSup>
                  </m:oMath>
                </a14:m>
                <a:endParaRPr lang="en-MY" sz="8000" i="1" dirty="0">
                  <a:latin typeface="Cambria Math" panose="02040503050406030204" pitchFamily="18" charset="0"/>
                </a:endParaRPr>
              </a:p>
              <a:p>
                <a:pPr marL="0" indent="0" algn="ctr">
                  <a:buNone/>
                </a:pPr>
                <a:endParaRPr lang="en-US" sz="8000" b="1" dirty="0"/>
              </a:p>
            </p:txBody>
          </p:sp>
        </mc:Choice>
        <mc:Fallback xmlns="">
          <p:sp>
            <p:nvSpPr>
              <p:cNvPr id="5" name="Content Placeholder 2">
                <a:extLst>
                  <a:ext uri="{FF2B5EF4-FFF2-40B4-BE49-F238E27FC236}">
                    <a16:creationId xmlns:a16="http://schemas.microsoft.com/office/drawing/2014/main" id="{5B5C97B7-A27C-DB9D-3EB4-8579DF2B899A}"/>
                  </a:ext>
                </a:extLst>
              </p:cNvPr>
              <p:cNvSpPr txBox="1">
                <a:spLocks noRot="1" noChangeAspect="1" noMove="1" noResize="1" noEditPoints="1" noAdjustHandles="1" noChangeArrowheads="1" noChangeShapeType="1" noTextEdit="1"/>
              </p:cNvSpPr>
              <p:nvPr/>
            </p:nvSpPr>
            <p:spPr>
              <a:xfrm>
                <a:off x="140048" y="1941984"/>
                <a:ext cx="12385376" cy="4320480"/>
              </a:xfrm>
              <a:prstGeom prst="rect">
                <a:avLst/>
              </a:prstGeom>
              <a:blipFill>
                <a:blip r:embed="rId3"/>
                <a:stretch>
                  <a:fillRect l="-3396" b="-8051"/>
                </a:stretch>
              </a:blipFill>
            </p:spPr>
            <p:txBody>
              <a:bodyPr/>
              <a:lstStyle/>
              <a:p>
                <a:r>
                  <a:rPr lang="en-MY">
                    <a:noFill/>
                  </a:rPr>
                  <a:t> </a:t>
                </a:r>
              </a:p>
            </p:txBody>
          </p:sp>
        </mc:Fallback>
      </mc:AlternateContent>
    </p:spTree>
    <p:extLst>
      <p:ext uri="{BB962C8B-B14F-4D97-AF65-F5344CB8AC3E}">
        <p14:creationId xmlns:p14="http://schemas.microsoft.com/office/powerpoint/2010/main" val="13898621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BE7D4-22E0-F92F-9929-6E956318D712}"/>
              </a:ext>
            </a:extLst>
          </p:cNvPr>
          <p:cNvSpPr>
            <a:spLocks noGrp="1"/>
          </p:cNvSpPr>
          <p:nvPr>
            <p:ph type="title"/>
          </p:nvPr>
        </p:nvSpPr>
        <p:spPr/>
        <p:txBody>
          <a:bodyPr/>
          <a:lstStyle/>
          <a:p>
            <a:endParaRPr lang="en-MY" dirty="0"/>
          </a:p>
        </p:txBody>
      </p:sp>
      <p:sp>
        <p:nvSpPr>
          <p:cNvPr id="5" name="Content Placeholder 2">
            <a:extLst>
              <a:ext uri="{FF2B5EF4-FFF2-40B4-BE49-F238E27FC236}">
                <a16:creationId xmlns:a16="http://schemas.microsoft.com/office/drawing/2014/main" id="{5B5C97B7-A27C-DB9D-3EB4-8579DF2B899A}"/>
              </a:ext>
            </a:extLst>
          </p:cNvPr>
          <p:cNvSpPr txBox="1">
            <a:spLocks/>
          </p:cNvSpPr>
          <p:nvPr/>
        </p:nvSpPr>
        <p:spPr>
          <a:xfrm>
            <a:off x="3380408" y="2441839"/>
            <a:ext cx="8534400" cy="2708673"/>
          </a:xfrm>
          <a:prstGeom prst="rect">
            <a:avLst/>
          </a:prstGeom>
        </p:spPr>
        <p:txBody>
          <a:bodyPr vert="horz" lIns="91440" tIns="45720" rIns="91440" bIns="45720" rtlCol="0">
            <a:normAutofit/>
          </a:bodyPr>
          <a:lstStyle>
            <a:lvl1pPr marL="288925" indent="-288925" algn="l" defTabSz="914323" rtl="0" eaLnBrk="1" latinLnBrk="0" hangingPunct="1">
              <a:spcBef>
                <a:spcPct val="20000"/>
              </a:spcBef>
              <a:buClr>
                <a:schemeClr val="tx2"/>
              </a:buClr>
              <a:buSzPct val="90000"/>
              <a:buFont typeface="Palatino Linotype" panose="02040502050505030304" pitchFamily="18" charset="0"/>
              <a:buChar char="•"/>
              <a:defRPr sz="2000" kern="1200">
                <a:solidFill>
                  <a:schemeClr val="tx1"/>
                </a:solidFill>
                <a:latin typeface="Palatino Linotype" panose="02040502050505030304" pitchFamily="18" charset="0"/>
                <a:ea typeface="+mn-ea"/>
                <a:cs typeface="+mn-cs"/>
              </a:defRPr>
            </a:lvl1pPr>
            <a:lvl2pPr marL="631825" indent="-227013" algn="l" defTabSz="914323" rtl="0" eaLnBrk="1" latinLnBrk="0" hangingPunct="1">
              <a:spcBef>
                <a:spcPct val="20000"/>
              </a:spcBef>
              <a:buClr>
                <a:schemeClr val="tx2"/>
              </a:buClr>
              <a:buSzPct val="90000"/>
              <a:buFont typeface="Wingdings" panose="05000000000000000000" pitchFamily="2" charset="2"/>
              <a:buChar char="§"/>
              <a:defRPr sz="1800" kern="1200">
                <a:solidFill>
                  <a:schemeClr val="tx1"/>
                </a:solidFill>
                <a:latin typeface="Palatino Linotype" panose="02040502050505030304" pitchFamily="18" charset="0"/>
                <a:ea typeface="+mn-ea"/>
                <a:cs typeface="+mn-cs"/>
              </a:defRPr>
            </a:lvl2pPr>
            <a:lvl3pPr marL="973138" indent="-231775" algn="l" defTabSz="914323" rtl="0" eaLnBrk="1" latinLnBrk="0" hangingPunct="1">
              <a:spcBef>
                <a:spcPct val="20000"/>
              </a:spcBef>
              <a:buClr>
                <a:schemeClr val="tx2"/>
              </a:buClr>
              <a:buFont typeface="Courier New" panose="02070309020205020404" pitchFamily="49" charset="0"/>
              <a:buChar char="o"/>
              <a:defRPr sz="1600" kern="1200">
                <a:solidFill>
                  <a:schemeClr val="tx1"/>
                </a:solidFill>
                <a:latin typeface="Palatino Linotype" panose="02040502050505030304" pitchFamily="18" charset="0"/>
                <a:ea typeface="+mn-ea"/>
                <a:cs typeface="+mn-cs"/>
              </a:defRPr>
            </a:lvl3pPr>
            <a:lvl4pPr marL="1254125" indent="-222250" algn="l" defTabSz="914323" rtl="0" eaLnBrk="1" latinLnBrk="0" hangingPunct="1">
              <a:spcBef>
                <a:spcPct val="20000"/>
              </a:spcBef>
              <a:buClr>
                <a:schemeClr val="tx2"/>
              </a:buClr>
              <a:buFont typeface="Arial" panose="020B0604020202020204" pitchFamily="34" charset="0"/>
              <a:buChar char="–"/>
              <a:defRPr sz="1400" kern="1200">
                <a:solidFill>
                  <a:schemeClr val="tx1"/>
                </a:solidFill>
                <a:latin typeface="Palatino Linotype" panose="02040502050505030304" pitchFamily="18" charset="0"/>
                <a:ea typeface="+mn-ea"/>
                <a:cs typeface="+mn-cs"/>
              </a:defRPr>
            </a:lvl4pPr>
            <a:lvl5pPr marL="1430338" indent="-176213" algn="l" defTabSz="914323" rtl="0" eaLnBrk="1" latinLnBrk="0" hangingPunct="1">
              <a:spcBef>
                <a:spcPct val="20000"/>
              </a:spcBef>
              <a:buClr>
                <a:schemeClr val="tx2"/>
              </a:buClr>
              <a:buFont typeface="Arial" panose="020B0604020202020204" pitchFamily="34" charset="0"/>
              <a:buChar char="»"/>
              <a:defRPr sz="1200" kern="1200">
                <a:solidFill>
                  <a:schemeClr val="tx1"/>
                </a:solidFill>
                <a:latin typeface="Palatino Linotype" panose="02040502050505030304" pitchFamily="18" charset="0"/>
                <a:ea typeface="+mn-ea"/>
                <a:cs typeface="+mn-cs"/>
              </a:defRPr>
            </a:lvl5pPr>
            <a:lvl6pPr marL="2514389" indent="-228581" algn="l" defTabSz="91432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551" indent="-228581" algn="l" defTabSz="91432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713" indent="-228581" algn="l" defTabSz="91432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874" indent="-228581" algn="l" defTabSz="91432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Palatino Linotype" panose="02040502050505030304" pitchFamily="18" charset="0"/>
              <a:buNone/>
            </a:pPr>
            <a:r>
              <a:rPr lang="en-US" sz="8000" b="1" dirty="0"/>
              <a:t>Thank You</a:t>
            </a:r>
          </a:p>
        </p:txBody>
      </p:sp>
    </p:spTree>
    <p:extLst>
      <p:ext uri="{BB962C8B-B14F-4D97-AF65-F5344CB8AC3E}">
        <p14:creationId xmlns:p14="http://schemas.microsoft.com/office/powerpoint/2010/main" val="541254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478C5A9-959D-B020-0604-CC227D61C215}"/>
              </a:ext>
            </a:extLst>
          </p:cNvPr>
          <p:cNvSpPr>
            <a:spLocks noGrp="1"/>
          </p:cNvSpPr>
          <p:nvPr>
            <p:ph type="title"/>
          </p:nvPr>
        </p:nvSpPr>
        <p:spPr/>
        <p:txBody>
          <a:bodyPr>
            <a:normAutofit fontScale="90000"/>
          </a:bodyPr>
          <a:lstStyle/>
          <a:p>
            <a:r>
              <a:rPr lang="en-MY" dirty="0"/>
              <a:t>Example// write an assembly program to find the sum of an array consists of 5, elements</a:t>
            </a:r>
          </a:p>
        </p:txBody>
      </p:sp>
      <p:sp>
        <p:nvSpPr>
          <p:cNvPr id="5" name="Content Placeholder 4">
            <a:extLst>
              <a:ext uri="{FF2B5EF4-FFF2-40B4-BE49-F238E27FC236}">
                <a16:creationId xmlns:a16="http://schemas.microsoft.com/office/drawing/2014/main" id="{44F3273B-22A0-FDE0-1117-CF80004BD057}"/>
              </a:ext>
            </a:extLst>
          </p:cNvPr>
          <p:cNvSpPr>
            <a:spLocks noGrp="1"/>
          </p:cNvSpPr>
          <p:nvPr>
            <p:ph idx="1"/>
          </p:nvPr>
        </p:nvSpPr>
        <p:spPr>
          <a:xfrm>
            <a:off x="380077" y="1725960"/>
            <a:ext cx="13166263" cy="5732511"/>
          </a:xfrm>
        </p:spPr>
        <p:txBody>
          <a:bodyPr/>
          <a:lstStyle/>
          <a:p>
            <a:pPr marL="342900" lvl="1" indent="0">
              <a:buNone/>
            </a:pPr>
            <a:endParaRPr lang="it-IT" dirty="0"/>
          </a:p>
          <a:p>
            <a:pPr marL="342900" lvl="1" indent="0">
              <a:buNone/>
            </a:pPr>
            <a:endParaRPr lang="it-IT" dirty="0"/>
          </a:p>
          <a:p>
            <a:pPr marL="342900" lvl="1" indent="0">
              <a:buNone/>
            </a:pPr>
            <a:endParaRPr lang="it-IT" dirty="0"/>
          </a:p>
          <a:p>
            <a:pPr marL="342900" lvl="1" indent="0">
              <a:buNone/>
            </a:pPr>
            <a:endParaRPr lang="it-IT" dirty="0"/>
          </a:p>
          <a:p>
            <a:pPr marL="342900" lvl="1" indent="0">
              <a:buNone/>
            </a:pPr>
            <a:endParaRPr lang="it-IT" dirty="0"/>
          </a:p>
          <a:p>
            <a:pPr marL="342900" lvl="1" indent="0">
              <a:buNone/>
            </a:pPr>
            <a:endParaRPr lang="it-IT" dirty="0"/>
          </a:p>
          <a:p>
            <a:pPr marL="342900" lvl="1" indent="0">
              <a:buNone/>
            </a:pPr>
            <a:endParaRPr lang="it-IT" dirty="0"/>
          </a:p>
          <a:p>
            <a:pPr marL="342900" lvl="1" indent="0">
              <a:buNone/>
            </a:pPr>
            <a:endParaRPr lang="it-IT" dirty="0"/>
          </a:p>
          <a:p>
            <a:pPr marL="342900" lvl="1" indent="0">
              <a:buNone/>
            </a:pPr>
            <a:endParaRPr lang="it-IT" dirty="0"/>
          </a:p>
          <a:p>
            <a:pPr marL="342900" lvl="1" indent="0">
              <a:buNone/>
            </a:pPr>
            <a:endParaRPr lang="it-IT" dirty="0"/>
          </a:p>
        </p:txBody>
      </p:sp>
      <p:graphicFrame>
        <p:nvGraphicFramePr>
          <p:cNvPr id="2" name="Table 2">
            <a:extLst>
              <a:ext uri="{FF2B5EF4-FFF2-40B4-BE49-F238E27FC236}">
                <a16:creationId xmlns:a16="http://schemas.microsoft.com/office/drawing/2014/main" id="{1E50488C-1943-D247-DB89-BE088EC46F07}"/>
              </a:ext>
            </a:extLst>
          </p:cNvPr>
          <p:cNvGraphicFramePr>
            <a:graphicFrameLocks noGrp="1"/>
          </p:cNvGraphicFramePr>
          <p:nvPr>
            <p:extLst>
              <p:ext uri="{D42A27DB-BD31-4B8C-83A1-F6EECF244321}">
                <p14:modId xmlns:p14="http://schemas.microsoft.com/office/powerpoint/2010/main" val="1678042763"/>
              </p:ext>
            </p:extLst>
          </p:nvPr>
        </p:nvGraphicFramePr>
        <p:xfrm>
          <a:off x="788120" y="1653952"/>
          <a:ext cx="9211734" cy="2382520"/>
        </p:xfrm>
        <a:graphic>
          <a:graphicData uri="http://schemas.openxmlformats.org/drawingml/2006/table">
            <a:tbl>
              <a:tblPr firstRow="1" bandRow="1">
                <a:tableStyleId>{5940675A-B579-460E-94D1-54222C63F5DA}</a:tableStyleId>
              </a:tblPr>
              <a:tblGrid>
                <a:gridCol w="4605867">
                  <a:extLst>
                    <a:ext uri="{9D8B030D-6E8A-4147-A177-3AD203B41FA5}">
                      <a16:colId xmlns:a16="http://schemas.microsoft.com/office/drawing/2014/main" val="662319167"/>
                    </a:ext>
                  </a:extLst>
                </a:gridCol>
                <a:gridCol w="4605867">
                  <a:extLst>
                    <a:ext uri="{9D8B030D-6E8A-4147-A177-3AD203B41FA5}">
                      <a16:colId xmlns:a16="http://schemas.microsoft.com/office/drawing/2014/main" val="2529955401"/>
                    </a:ext>
                  </a:extLst>
                </a:gridCol>
              </a:tblGrid>
              <a:tr h="370840">
                <a:tc>
                  <a:txBody>
                    <a:bodyPr/>
                    <a:lstStyle/>
                    <a:p>
                      <a:pPr algn="ctr"/>
                      <a:r>
                        <a:rPr lang="en-US" b="1" dirty="0"/>
                        <a:t>C++</a:t>
                      </a:r>
                      <a:endParaRPr lang="en-MY" b="1" dirty="0"/>
                    </a:p>
                  </a:txBody>
                  <a:tcPr/>
                </a:tc>
                <a:tc>
                  <a:txBody>
                    <a:bodyPr/>
                    <a:lstStyle/>
                    <a:p>
                      <a:pPr algn="ctr"/>
                      <a:r>
                        <a:rPr lang="en-US" b="1" dirty="0"/>
                        <a:t>Assembly Language</a:t>
                      </a:r>
                      <a:endParaRPr lang="en-MY" b="1" dirty="0"/>
                    </a:p>
                  </a:txBody>
                  <a:tcPr/>
                </a:tc>
                <a:extLst>
                  <a:ext uri="{0D108BD9-81ED-4DB2-BD59-A6C34878D82A}">
                    <a16:rowId xmlns:a16="http://schemas.microsoft.com/office/drawing/2014/main" val="1958656488"/>
                  </a:ext>
                </a:extLst>
              </a:tr>
              <a:tr h="370840">
                <a:tc>
                  <a:txBody>
                    <a:bodyPr/>
                    <a:lstStyle/>
                    <a:p>
                      <a:pPr algn="ctr"/>
                      <a:r>
                        <a:rPr lang="en-US" dirty="0"/>
                        <a:t>Int a</a:t>
                      </a:r>
                      <a:r>
                        <a:rPr lang="en-MY" sz="1800" b="0" i="0" kern="1200" dirty="0">
                          <a:solidFill>
                            <a:schemeClr val="tx1"/>
                          </a:solidFill>
                          <a:effectLst/>
                          <a:latin typeface="+mn-lt"/>
                          <a:ea typeface="+mn-ea"/>
                          <a:cs typeface="+mn-cs"/>
                        </a:rPr>
                        <a:t>[5];</a:t>
                      </a:r>
                    </a:p>
                    <a:p>
                      <a:pPr algn="ctr"/>
                      <a:r>
                        <a:rPr lang="en-MY" sz="1800" b="0" i="0" kern="1200" dirty="0">
                          <a:solidFill>
                            <a:schemeClr val="tx1"/>
                          </a:solidFill>
                          <a:effectLst/>
                          <a:latin typeface="+mn-lt"/>
                          <a:ea typeface="+mn-ea"/>
                          <a:cs typeface="+mn-cs"/>
                        </a:rPr>
                        <a:t>Sum=0</a:t>
                      </a:r>
                    </a:p>
                    <a:p>
                      <a:pPr algn="ctr"/>
                      <a:r>
                        <a:rPr lang="en-MY" sz="1800" b="0" i="0" kern="1200" dirty="0">
                          <a:solidFill>
                            <a:schemeClr val="tx1"/>
                          </a:solidFill>
                          <a:effectLst/>
                          <a:latin typeface="+mn-lt"/>
                          <a:ea typeface="+mn-ea"/>
                          <a:cs typeface="+mn-cs"/>
                        </a:rPr>
                        <a:t>For(</a:t>
                      </a:r>
                      <a:r>
                        <a:rPr lang="en-MY" sz="1800" b="0" i="0" kern="1200" dirty="0" err="1">
                          <a:solidFill>
                            <a:schemeClr val="tx1"/>
                          </a:solidFill>
                          <a:effectLst/>
                          <a:latin typeface="+mn-lt"/>
                          <a:ea typeface="+mn-ea"/>
                          <a:cs typeface="+mn-cs"/>
                        </a:rPr>
                        <a:t>i</a:t>
                      </a:r>
                      <a:r>
                        <a:rPr lang="en-MY" sz="1800" b="0" i="0" kern="1200" dirty="0">
                          <a:solidFill>
                            <a:schemeClr val="tx1"/>
                          </a:solidFill>
                          <a:effectLst/>
                          <a:latin typeface="+mn-lt"/>
                          <a:ea typeface="+mn-ea"/>
                          <a:cs typeface="+mn-cs"/>
                        </a:rPr>
                        <a:t>=0;i&lt;5;i++)</a:t>
                      </a:r>
                    </a:p>
                    <a:p>
                      <a:pPr algn="ctr"/>
                      <a:r>
                        <a:rPr lang="en-MY" sz="1800" b="0" i="0" kern="1200" dirty="0">
                          <a:solidFill>
                            <a:schemeClr val="tx1"/>
                          </a:solidFill>
                          <a:effectLst/>
                          <a:latin typeface="+mn-lt"/>
                          <a:ea typeface="+mn-ea"/>
                          <a:cs typeface="+mn-cs"/>
                        </a:rPr>
                        <a:t>Sum=</a:t>
                      </a:r>
                      <a:r>
                        <a:rPr lang="en-MY" sz="1800" b="0" i="0" kern="1200" dirty="0" err="1">
                          <a:solidFill>
                            <a:schemeClr val="tx1"/>
                          </a:solidFill>
                          <a:effectLst/>
                          <a:latin typeface="+mn-lt"/>
                          <a:ea typeface="+mn-ea"/>
                          <a:cs typeface="+mn-cs"/>
                        </a:rPr>
                        <a:t>sum+a</a:t>
                      </a:r>
                      <a:r>
                        <a:rPr lang="en-MY" sz="1800" b="0" i="0" kern="1200" dirty="0">
                          <a:solidFill>
                            <a:schemeClr val="tx1"/>
                          </a:solidFill>
                          <a:effectLst/>
                          <a:latin typeface="+mn-lt"/>
                          <a:ea typeface="+mn-ea"/>
                          <a:cs typeface="+mn-cs"/>
                        </a:rPr>
                        <a:t>[</a:t>
                      </a:r>
                      <a:r>
                        <a:rPr lang="en-MY" sz="1800" b="0" i="0" kern="1200" dirty="0" err="1">
                          <a:solidFill>
                            <a:schemeClr val="tx1"/>
                          </a:solidFill>
                          <a:effectLst/>
                          <a:latin typeface="+mn-lt"/>
                          <a:ea typeface="+mn-ea"/>
                          <a:cs typeface="+mn-cs"/>
                        </a:rPr>
                        <a:t>i</a:t>
                      </a:r>
                      <a:r>
                        <a:rPr lang="en-MY" sz="1800" b="0" i="0" kern="1200" dirty="0">
                          <a:solidFill>
                            <a:schemeClr val="tx1"/>
                          </a:solidFill>
                          <a:effectLst/>
                          <a:latin typeface="+mn-lt"/>
                          <a:ea typeface="+mn-ea"/>
                          <a:cs typeface="+mn-cs"/>
                        </a:rPr>
                        <a:t>]</a:t>
                      </a:r>
                      <a:endParaRPr lang="en-MY" dirty="0"/>
                    </a:p>
                  </a:txBody>
                  <a:tcPr/>
                </a:tc>
                <a:tc>
                  <a:txBody>
                    <a:bodyPr/>
                    <a:lstStyle/>
                    <a:p>
                      <a:pPr algn="ctr"/>
                      <a:r>
                        <a:rPr lang="it-IT" dirty="0"/>
                        <a:t>MOV SI, 100</a:t>
                      </a:r>
                    </a:p>
                    <a:p>
                      <a:pPr marL="0" marR="0" lvl="0" indent="0" algn="ctr" defTabSz="914323" rtl="0" eaLnBrk="1" fontAlgn="auto" latinLnBrk="0" hangingPunct="1">
                        <a:lnSpc>
                          <a:spcPct val="100000"/>
                        </a:lnSpc>
                        <a:spcBef>
                          <a:spcPts val="0"/>
                        </a:spcBef>
                        <a:spcAft>
                          <a:spcPts val="0"/>
                        </a:spcAft>
                        <a:buClrTx/>
                        <a:buSzTx/>
                        <a:buFontTx/>
                        <a:buNone/>
                        <a:tabLst/>
                        <a:defRPr/>
                      </a:pPr>
                      <a:r>
                        <a:rPr lang="it-IT" dirty="0"/>
                        <a:t>MOV ah,0</a:t>
                      </a:r>
                    </a:p>
                    <a:p>
                      <a:pPr algn="ctr"/>
                      <a:r>
                        <a:rPr lang="it-IT" dirty="0"/>
                        <a:t>L1: ADD ah, [SI]</a:t>
                      </a:r>
                    </a:p>
                    <a:p>
                      <a:pPr algn="ctr"/>
                      <a:r>
                        <a:rPr lang="it-IT" dirty="0"/>
                        <a:t>INC SI</a:t>
                      </a:r>
                    </a:p>
                    <a:p>
                      <a:pPr algn="ctr"/>
                      <a:r>
                        <a:rPr lang="it-IT" dirty="0"/>
                        <a:t>CMP SI, 104</a:t>
                      </a:r>
                    </a:p>
                    <a:p>
                      <a:pPr algn="ctr"/>
                      <a:r>
                        <a:rPr lang="it-IT" dirty="0"/>
                        <a:t>JLE L1</a:t>
                      </a:r>
                    </a:p>
                    <a:p>
                      <a:pPr algn="ctr"/>
                      <a:endParaRPr lang="en-MY" dirty="0"/>
                    </a:p>
                  </a:txBody>
                  <a:tcPr/>
                </a:tc>
                <a:extLst>
                  <a:ext uri="{0D108BD9-81ED-4DB2-BD59-A6C34878D82A}">
                    <a16:rowId xmlns:a16="http://schemas.microsoft.com/office/drawing/2014/main" val="2423203523"/>
                  </a:ext>
                </a:extLst>
              </a:tr>
            </a:tbl>
          </a:graphicData>
        </a:graphic>
      </p:graphicFrame>
      <p:graphicFrame>
        <p:nvGraphicFramePr>
          <p:cNvPr id="6" name="Table 6">
            <a:extLst>
              <a:ext uri="{FF2B5EF4-FFF2-40B4-BE49-F238E27FC236}">
                <a16:creationId xmlns:a16="http://schemas.microsoft.com/office/drawing/2014/main" id="{948BD116-CB9C-440A-1911-865842023275}"/>
              </a:ext>
            </a:extLst>
          </p:cNvPr>
          <p:cNvGraphicFramePr>
            <a:graphicFrameLocks noGrp="1"/>
          </p:cNvGraphicFramePr>
          <p:nvPr>
            <p:extLst>
              <p:ext uri="{D42A27DB-BD31-4B8C-83A1-F6EECF244321}">
                <p14:modId xmlns:p14="http://schemas.microsoft.com/office/powerpoint/2010/main" val="3920949229"/>
              </p:ext>
            </p:extLst>
          </p:nvPr>
        </p:nvGraphicFramePr>
        <p:xfrm>
          <a:off x="788120" y="4158203"/>
          <a:ext cx="9211734" cy="3479800"/>
        </p:xfrm>
        <a:graphic>
          <a:graphicData uri="http://schemas.openxmlformats.org/drawingml/2006/table">
            <a:tbl>
              <a:tblPr firstRow="1" bandRow="1">
                <a:tableStyleId>{5C22544A-7EE6-4342-B048-85BDC9FD1C3A}</a:tableStyleId>
              </a:tblPr>
              <a:tblGrid>
                <a:gridCol w="4605867">
                  <a:extLst>
                    <a:ext uri="{9D8B030D-6E8A-4147-A177-3AD203B41FA5}">
                      <a16:colId xmlns:a16="http://schemas.microsoft.com/office/drawing/2014/main" val="2643688280"/>
                    </a:ext>
                  </a:extLst>
                </a:gridCol>
                <a:gridCol w="4605867">
                  <a:extLst>
                    <a:ext uri="{9D8B030D-6E8A-4147-A177-3AD203B41FA5}">
                      <a16:colId xmlns:a16="http://schemas.microsoft.com/office/drawing/2014/main" val="1600813067"/>
                    </a:ext>
                  </a:extLst>
                </a:gridCol>
              </a:tblGrid>
              <a:tr h="370840">
                <a:tc>
                  <a:txBody>
                    <a:bodyPr/>
                    <a:lstStyle/>
                    <a:p>
                      <a:pPr algn="ctr"/>
                      <a:r>
                        <a:rPr lang="en-US" b="1" dirty="0"/>
                        <a:t>C++</a:t>
                      </a:r>
                      <a:endParaRPr lang="en-MY" b="1" dirty="0"/>
                    </a:p>
                  </a:txBody>
                  <a:tcPr/>
                </a:tc>
                <a:tc>
                  <a:txBody>
                    <a:bodyPr/>
                    <a:lstStyle/>
                    <a:p>
                      <a:pPr algn="ctr"/>
                      <a:r>
                        <a:rPr lang="en-US" b="1" dirty="0"/>
                        <a:t>Assembly Language</a:t>
                      </a:r>
                      <a:endParaRPr lang="en-MY" b="1" dirty="0"/>
                    </a:p>
                  </a:txBody>
                  <a:tcPr/>
                </a:tc>
                <a:extLst>
                  <a:ext uri="{0D108BD9-81ED-4DB2-BD59-A6C34878D82A}">
                    <a16:rowId xmlns:a16="http://schemas.microsoft.com/office/drawing/2014/main" val="3985080999"/>
                  </a:ext>
                </a:extLst>
              </a:tr>
              <a:tr h="370840">
                <a:tc>
                  <a:txBody>
                    <a:bodyPr/>
                    <a:lstStyle/>
                    <a:p>
                      <a:pPr algn="ctr"/>
                      <a:r>
                        <a:rPr lang="en-US" b="1" dirty="0">
                          <a:solidFill>
                            <a:srgbClr val="FF0000"/>
                          </a:solidFill>
                        </a:rPr>
                        <a:t>Int a[5]={2,5,1,6,7}</a:t>
                      </a:r>
                    </a:p>
                    <a:p>
                      <a:pPr algn="ctr"/>
                      <a:r>
                        <a:rPr lang="en-MY" b="1" dirty="0"/>
                        <a:t>Sum=0</a:t>
                      </a:r>
                    </a:p>
                    <a:p>
                      <a:pPr algn="ctr"/>
                      <a:r>
                        <a:rPr lang="en-MY" b="1" dirty="0"/>
                        <a:t>For(</a:t>
                      </a:r>
                      <a:r>
                        <a:rPr lang="en-MY" b="1" dirty="0" err="1"/>
                        <a:t>i</a:t>
                      </a:r>
                      <a:r>
                        <a:rPr lang="en-MY" b="1" dirty="0"/>
                        <a:t>=0;i&lt;5;i++)</a:t>
                      </a:r>
                    </a:p>
                    <a:p>
                      <a:pPr algn="ctr"/>
                      <a:r>
                        <a:rPr lang="en-MY" b="1" dirty="0"/>
                        <a:t>Sum=</a:t>
                      </a:r>
                      <a:r>
                        <a:rPr lang="en-MY" b="1" dirty="0" err="1"/>
                        <a:t>sum+a</a:t>
                      </a:r>
                      <a:r>
                        <a:rPr lang="en-MY" b="1" dirty="0"/>
                        <a:t>[</a:t>
                      </a:r>
                      <a:r>
                        <a:rPr lang="en-MY" b="1" dirty="0" err="1"/>
                        <a:t>i</a:t>
                      </a:r>
                      <a:r>
                        <a:rPr lang="en-MY" b="1" dirty="0"/>
                        <a:t>]</a:t>
                      </a:r>
                    </a:p>
                    <a:p>
                      <a:pPr algn="ctr"/>
                      <a:endParaRPr lang="en-MY" b="1" dirty="0"/>
                    </a:p>
                  </a:txBody>
                  <a:tcPr/>
                </a:tc>
                <a:tc>
                  <a:txBody>
                    <a:bodyPr/>
                    <a:lstStyle/>
                    <a:p>
                      <a:pPr algn="ctr"/>
                      <a:r>
                        <a:rPr lang="en-US" b="1" dirty="0">
                          <a:solidFill>
                            <a:srgbClr val="FF0000"/>
                          </a:solidFill>
                        </a:rPr>
                        <a:t>ORG 100H</a:t>
                      </a:r>
                    </a:p>
                    <a:p>
                      <a:pPr algn="ctr"/>
                      <a:r>
                        <a:rPr lang="en-US" b="1" dirty="0">
                          <a:solidFill>
                            <a:srgbClr val="FF0000"/>
                          </a:solidFill>
                        </a:rPr>
                        <a:t>JMP start</a:t>
                      </a:r>
                    </a:p>
                    <a:p>
                      <a:pPr algn="ctr"/>
                      <a:r>
                        <a:rPr lang="en-US" b="1" dirty="0">
                          <a:solidFill>
                            <a:srgbClr val="FF0000"/>
                          </a:solidFill>
                        </a:rPr>
                        <a:t>a </a:t>
                      </a:r>
                      <a:r>
                        <a:rPr lang="en-US" b="1" dirty="0" err="1">
                          <a:solidFill>
                            <a:srgbClr val="FF0000"/>
                          </a:solidFill>
                        </a:rPr>
                        <a:t>db</a:t>
                      </a:r>
                      <a:r>
                        <a:rPr lang="en-US" b="1" dirty="0">
                          <a:solidFill>
                            <a:srgbClr val="FF0000"/>
                          </a:solidFill>
                        </a:rPr>
                        <a:t> 2,5,1,6,7</a:t>
                      </a:r>
                    </a:p>
                    <a:p>
                      <a:pPr algn="ctr"/>
                      <a:r>
                        <a:rPr lang="en-US" b="1" dirty="0">
                          <a:solidFill>
                            <a:srgbClr val="FF0000"/>
                          </a:solidFill>
                        </a:rPr>
                        <a:t>start: lea </a:t>
                      </a:r>
                      <a:r>
                        <a:rPr lang="en-US" b="1" dirty="0" err="1">
                          <a:solidFill>
                            <a:srgbClr val="FF0000"/>
                          </a:solidFill>
                        </a:rPr>
                        <a:t>SI,a</a:t>
                      </a:r>
                      <a:endParaRPr lang="en-US" b="1" dirty="0">
                        <a:solidFill>
                          <a:srgbClr val="FF0000"/>
                        </a:solidFill>
                      </a:endParaRPr>
                    </a:p>
                    <a:p>
                      <a:pPr algn="ctr"/>
                      <a:r>
                        <a:rPr lang="en-US" b="1" dirty="0"/>
                        <a:t>MOV ah,0</a:t>
                      </a:r>
                    </a:p>
                    <a:p>
                      <a:pPr algn="ctr"/>
                      <a:r>
                        <a:rPr lang="en-US" b="1" dirty="0"/>
                        <a:t>Mov cl,0</a:t>
                      </a:r>
                    </a:p>
                    <a:p>
                      <a:pPr algn="ctr"/>
                      <a:r>
                        <a:rPr lang="en-US" b="1" dirty="0"/>
                        <a:t>L1: ADD ah, [SI]</a:t>
                      </a:r>
                    </a:p>
                    <a:p>
                      <a:pPr algn="ctr"/>
                      <a:r>
                        <a:rPr lang="en-US" b="1" dirty="0"/>
                        <a:t>INC SI</a:t>
                      </a:r>
                    </a:p>
                    <a:p>
                      <a:pPr algn="ctr"/>
                      <a:r>
                        <a:rPr lang="en-US" b="1" dirty="0"/>
                        <a:t>INC cl</a:t>
                      </a:r>
                    </a:p>
                    <a:p>
                      <a:pPr algn="ctr"/>
                      <a:r>
                        <a:rPr lang="en-US" b="1" dirty="0"/>
                        <a:t>CMP cl, 5</a:t>
                      </a:r>
                    </a:p>
                    <a:p>
                      <a:pPr algn="ctr"/>
                      <a:r>
                        <a:rPr lang="en-US" b="1" dirty="0"/>
                        <a:t>JL L1</a:t>
                      </a:r>
                      <a:endParaRPr lang="it-IT" b="1" dirty="0"/>
                    </a:p>
                  </a:txBody>
                  <a:tcPr/>
                </a:tc>
                <a:extLst>
                  <a:ext uri="{0D108BD9-81ED-4DB2-BD59-A6C34878D82A}">
                    <a16:rowId xmlns:a16="http://schemas.microsoft.com/office/drawing/2014/main" val="3538131038"/>
                  </a:ext>
                </a:extLst>
              </a:tr>
            </a:tbl>
          </a:graphicData>
        </a:graphic>
      </p:graphicFrame>
      <p:sp>
        <p:nvSpPr>
          <p:cNvPr id="8" name="TextBox 7">
            <a:extLst>
              <a:ext uri="{FF2B5EF4-FFF2-40B4-BE49-F238E27FC236}">
                <a16:creationId xmlns:a16="http://schemas.microsoft.com/office/drawing/2014/main" id="{E2EDBA48-72D2-595A-600B-0577330B1E6A}"/>
              </a:ext>
            </a:extLst>
          </p:cNvPr>
          <p:cNvSpPr txBox="1"/>
          <p:nvPr/>
        </p:nvSpPr>
        <p:spPr>
          <a:xfrm>
            <a:off x="9999854" y="5326360"/>
            <a:ext cx="3014544" cy="401007"/>
          </a:xfrm>
          <a:prstGeom prst="rect">
            <a:avLst/>
          </a:prstGeom>
          <a:noFill/>
        </p:spPr>
        <p:txBody>
          <a:bodyPr wrap="square">
            <a:spAutoFit/>
          </a:bodyPr>
          <a:lstStyle/>
          <a:p>
            <a:r>
              <a:rPr lang="en-MY" b="0" i="0" dirty="0">
                <a:solidFill>
                  <a:srgbClr val="000000"/>
                </a:solidFill>
                <a:effectLst/>
                <a:latin typeface="Times New Roman" panose="02020603050405020304" pitchFamily="18" charset="0"/>
              </a:rPr>
              <a:t> Load effective address</a:t>
            </a:r>
            <a:endParaRPr lang="en-MY" dirty="0"/>
          </a:p>
        </p:txBody>
      </p:sp>
      <p:sp>
        <p:nvSpPr>
          <p:cNvPr id="10" name="TextBox 9">
            <a:extLst>
              <a:ext uri="{FF2B5EF4-FFF2-40B4-BE49-F238E27FC236}">
                <a16:creationId xmlns:a16="http://schemas.microsoft.com/office/drawing/2014/main" id="{6881B9EA-1011-E4E2-E91C-82E01075CC69}"/>
              </a:ext>
            </a:extLst>
          </p:cNvPr>
          <p:cNvSpPr txBox="1"/>
          <p:nvPr/>
        </p:nvSpPr>
        <p:spPr>
          <a:xfrm>
            <a:off x="10149160" y="4505372"/>
            <a:ext cx="2399680" cy="401007"/>
          </a:xfrm>
          <a:prstGeom prst="rect">
            <a:avLst/>
          </a:prstGeom>
          <a:noFill/>
        </p:spPr>
        <p:txBody>
          <a:bodyPr wrap="square">
            <a:spAutoFit/>
          </a:bodyPr>
          <a:lstStyle/>
          <a:p>
            <a:r>
              <a:rPr lang="en-MY" dirty="0"/>
              <a:t>origin </a:t>
            </a:r>
          </a:p>
        </p:txBody>
      </p:sp>
    </p:spTree>
    <p:extLst>
      <p:ext uri="{BB962C8B-B14F-4D97-AF65-F5344CB8AC3E}">
        <p14:creationId xmlns:p14="http://schemas.microsoft.com/office/powerpoint/2010/main" val="665765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478C5A9-959D-B020-0604-CC227D61C215}"/>
              </a:ext>
            </a:extLst>
          </p:cNvPr>
          <p:cNvSpPr>
            <a:spLocks noGrp="1"/>
          </p:cNvSpPr>
          <p:nvPr>
            <p:ph type="title"/>
          </p:nvPr>
        </p:nvSpPr>
        <p:spPr/>
        <p:txBody>
          <a:bodyPr>
            <a:normAutofit/>
          </a:bodyPr>
          <a:lstStyle/>
          <a:p>
            <a:r>
              <a:rPr lang="en-MY" sz="4400" dirty="0"/>
              <a:t>Example</a:t>
            </a:r>
            <a:endParaRPr lang="en-MY" dirty="0"/>
          </a:p>
        </p:txBody>
      </p:sp>
      <p:sp>
        <p:nvSpPr>
          <p:cNvPr id="5" name="Content Placeholder 4">
            <a:extLst>
              <a:ext uri="{FF2B5EF4-FFF2-40B4-BE49-F238E27FC236}">
                <a16:creationId xmlns:a16="http://schemas.microsoft.com/office/drawing/2014/main" id="{44F3273B-22A0-FDE0-1117-CF80004BD057}"/>
              </a:ext>
            </a:extLst>
          </p:cNvPr>
          <p:cNvSpPr>
            <a:spLocks noGrp="1"/>
          </p:cNvSpPr>
          <p:nvPr>
            <p:ph idx="1"/>
          </p:nvPr>
        </p:nvSpPr>
        <p:spPr/>
        <p:txBody>
          <a:bodyPr>
            <a:normAutofit/>
          </a:bodyPr>
          <a:lstStyle/>
          <a:p>
            <a:pPr marL="342900" lvl="1" indent="0">
              <a:buNone/>
            </a:pPr>
            <a:endParaRPr lang="en-MY" sz="4400" dirty="0"/>
          </a:p>
          <a:p>
            <a:pPr marL="342900" lvl="1" indent="0">
              <a:buNone/>
            </a:pPr>
            <a:r>
              <a:rPr lang="en-MY" sz="4400" dirty="0"/>
              <a:t>write an assembly program to create array b from array a=[3,A,6,0,7,10] where that b=a+1.</a:t>
            </a:r>
          </a:p>
        </p:txBody>
      </p:sp>
    </p:spTree>
    <p:extLst>
      <p:ext uri="{BB962C8B-B14F-4D97-AF65-F5344CB8AC3E}">
        <p14:creationId xmlns:p14="http://schemas.microsoft.com/office/powerpoint/2010/main" val="13065997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478C5A9-959D-B020-0604-CC227D61C215}"/>
              </a:ext>
            </a:extLst>
          </p:cNvPr>
          <p:cNvSpPr>
            <a:spLocks noGrp="1"/>
          </p:cNvSpPr>
          <p:nvPr>
            <p:ph type="title"/>
          </p:nvPr>
        </p:nvSpPr>
        <p:spPr/>
        <p:txBody>
          <a:bodyPr>
            <a:normAutofit/>
          </a:bodyPr>
          <a:lstStyle/>
          <a:p>
            <a:r>
              <a:rPr lang="it-IT" dirty="0"/>
              <a:t>Solution</a:t>
            </a:r>
            <a:endParaRPr lang="en-MY" dirty="0"/>
          </a:p>
        </p:txBody>
      </p:sp>
      <p:sp>
        <p:nvSpPr>
          <p:cNvPr id="5" name="Content Placeholder 4">
            <a:extLst>
              <a:ext uri="{FF2B5EF4-FFF2-40B4-BE49-F238E27FC236}">
                <a16:creationId xmlns:a16="http://schemas.microsoft.com/office/drawing/2014/main" id="{44F3273B-22A0-FDE0-1117-CF80004BD057}"/>
              </a:ext>
            </a:extLst>
          </p:cNvPr>
          <p:cNvSpPr>
            <a:spLocks noGrp="1"/>
          </p:cNvSpPr>
          <p:nvPr>
            <p:ph idx="1"/>
          </p:nvPr>
        </p:nvSpPr>
        <p:spPr>
          <a:xfrm>
            <a:off x="325668" y="1509195"/>
            <a:ext cx="13166263" cy="5904656"/>
          </a:xfrm>
        </p:spPr>
        <p:txBody>
          <a:bodyPr>
            <a:noAutofit/>
          </a:bodyPr>
          <a:lstStyle/>
          <a:p>
            <a:pPr marL="342900" lvl="1" indent="0">
              <a:buNone/>
            </a:pPr>
            <a:r>
              <a:rPr lang="it-IT" sz="2000" dirty="0"/>
              <a:t>ORG 100H</a:t>
            </a:r>
          </a:p>
          <a:p>
            <a:pPr marL="342900" lvl="1" indent="0">
              <a:buNone/>
            </a:pPr>
            <a:r>
              <a:rPr lang="it-IT" sz="2000" dirty="0"/>
              <a:t>JMP start</a:t>
            </a:r>
          </a:p>
          <a:p>
            <a:pPr marL="342900" lvl="1" indent="0">
              <a:buNone/>
            </a:pPr>
            <a:r>
              <a:rPr lang="it-IT" sz="2000" dirty="0"/>
              <a:t>a db 3,10,6,0,7,12</a:t>
            </a:r>
          </a:p>
          <a:p>
            <a:pPr marL="342900" lvl="1" indent="0">
              <a:buNone/>
            </a:pPr>
            <a:r>
              <a:rPr lang="it-IT" sz="2000" dirty="0"/>
              <a:t>b db ?,?,?,?,?,?</a:t>
            </a:r>
          </a:p>
          <a:p>
            <a:pPr marL="342900" lvl="1" indent="0">
              <a:buNone/>
            </a:pPr>
            <a:r>
              <a:rPr lang="it-IT" sz="2000" dirty="0"/>
              <a:t>Start: lea SI,a</a:t>
            </a:r>
          </a:p>
          <a:p>
            <a:pPr marL="342900" lvl="1" indent="0">
              <a:buNone/>
            </a:pPr>
            <a:r>
              <a:rPr lang="it-IT" sz="2000" dirty="0"/>
              <a:t>lea DI,b  </a:t>
            </a:r>
          </a:p>
          <a:p>
            <a:pPr marL="342900" lvl="1" indent="0">
              <a:buNone/>
            </a:pPr>
            <a:r>
              <a:rPr lang="it-IT" sz="2000" dirty="0"/>
              <a:t>mov cl,0</a:t>
            </a:r>
          </a:p>
          <a:p>
            <a:pPr marL="342900" lvl="1" indent="0">
              <a:buNone/>
            </a:pPr>
            <a:r>
              <a:rPr lang="it-IT" sz="2000" dirty="0"/>
              <a:t>L1:MOV ah,[SI]</a:t>
            </a:r>
          </a:p>
          <a:p>
            <a:pPr marL="342900" lvl="1" indent="0">
              <a:buNone/>
            </a:pPr>
            <a:r>
              <a:rPr lang="it-IT" sz="2000" dirty="0"/>
              <a:t>ADD ah, 1</a:t>
            </a:r>
          </a:p>
          <a:p>
            <a:pPr marL="342900" lvl="1" indent="0">
              <a:buNone/>
            </a:pPr>
            <a:r>
              <a:rPr lang="it-IT" sz="2000" dirty="0"/>
              <a:t>mov [DI],ah</a:t>
            </a:r>
          </a:p>
          <a:p>
            <a:pPr marL="342900" lvl="1" indent="0">
              <a:buNone/>
            </a:pPr>
            <a:r>
              <a:rPr lang="it-IT" sz="2000" dirty="0"/>
              <a:t>INC SI</a:t>
            </a:r>
          </a:p>
          <a:p>
            <a:pPr marL="342900" lvl="1" indent="0">
              <a:buNone/>
            </a:pPr>
            <a:r>
              <a:rPr lang="it-IT" sz="2000" dirty="0"/>
              <a:t>INC DI</a:t>
            </a:r>
          </a:p>
          <a:p>
            <a:pPr marL="342900" lvl="1" indent="0">
              <a:buNone/>
            </a:pPr>
            <a:r>
              <a:rPr lang="it-IT" sz="2000" dirty="0"/>
              <a:t>INC cl</a:t>
            </a:r>
          </a:p>
          <a:p>
            <a:pPr marL="342900" lvl="1" indent="0">
              <a:buNone/>
            </a:pPr>
            <a:r>
              <a:rPr lang="it-IT" sz="2000" dirty="0"/>
              <a:t>CMP cl, 6</a:t>
            </a:r>
          </a:p>
          <a:p>
            <a:pPr marL="342900" lvl="1" indent="0">
              <a:buNone/>
            </a:pPr>
            <a:r>
              <a:rPr lang="it-IT" sz="2000" dirty="0"/>
              <a:t>JL L1</a:t>
            </a:r>
          </a:p>
          <a:p>
            <a:pPr marL="342900" lvl="1" indent="0">
              <a:buNone/>
            </a:pPr>
            <a:r>
              <a:rPr lang="it-IT" sz="2000" dirty="0"/>
              <a:t>Ret</a:t>
            </a:r>
            <a:endParaRPr lang="en-MY" sz="2000" dirty="0"/>
          </a:p>
        </p:txBody>
      </p:sp>
    </p:spTree>
    <p:extLst>
      <p:ext uri="{BB962C8B-B14F-4D97-AF65-F5344CB8AC3E}">
        <p14:creationId xmlns:p14="http://schemas.microsoft.com/office/powerpoint/2010/main" val="4715552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68C75F6-A0E6-F976-961A-92348D24FD10}"/>
              </a:ext>
            </a:extLst>
          </p:cNvPr>
          <p:cNvSpPr>
            <a:spLocks noGrp="1"/>
          </p:cNvSpPr>
          <p:nvPr>
            <p:ph type="title"/>
          </p:nvPr>
        </p:nvSpPr>
        <p:spPr/>
        <p:txBody>
          <a:bodyPr/>
          <a:lstStyle/>
          <a:p>
            <a:r>
              <a:rPr lang="en-US" dirty="0"/>
              <a:t>Multiplication A</a:t>
            </a:r>
            <a:endParaRPr lang="en-MY" dirty="0"/>
          </a:p>
        </p:txBody>
      </p:sp>
      <p:sp>
        <p:nvSpPr>
          <p:cNvPr id="5" name="Content Placeholder 4">
            <a:extLst>
              <a:ext uri="{FF2B5EF4-FFF2-40B4-BE49-F238E27FC236}">
                <a16:creationId xmlns:a16="http://schemas.microsoft.com/office/drawing/2014/main" id="{9237BD43-5EC5-FBEB-7881-ED5FC91C1A2F}"/>
              </a:ext>
            </a:extLst>
          </p:cNvPr>
          <p:cNvSpPr>
            <a:spLocks noGrp="1"/>
          </p:cNvSpPr>
          <p:nvPr>
            <p:ph idx="1"/>
          </p:nvPr>
        </p:nvSpPr>
        <p:spPr/>
        <p:txBody>
          <a:bodyPr/>
          <a:lstStyle/>
          <a:p>
            <a:pPr marL="0" indent="0">
              <a:buNone/>
            </a:pPr>
            <a:r>
              <a:rPr lang="en-MY" b="1" dirty="0"/>
              <a:t>A- Byte X Byte</a:t>
            </a:r>
          </a:p>
          <a:p>
            <a:pPr marL="457200" indent="-457200">
              <a:buFont typeface="+mj-lt"/>
              <a:buAutoNum type="arabicPeriod"/>
            </a:pPr>
            <a:r>
              <a:rPr lang="en-MY" dirty="0"/>
              <a:t>The first number put in AL register</a:t>
            </a:r>
          </a:p>
          <a:p>
            <a:pPr marL="457200" indent="-457200">
              <a:buFont typeface="+mj-lt"/>
              <a:buAutoNum type="arabicPeriod"/>
            </a:pPr>
            <a:r>
              <a:rPr lang="en-MY" dirty="0"/>
              <a:t>The second number put in another Register</a:t>
            </a:r>
          </a:p>
          <a:p>
            <a:pPr marL="457200" indent="-457200">
              <a:buFont typeface="+mj-lt"/>
              <a:buAutoNum type="arabicPeriod"/>
            </a:pPr>
            <a:r>
              <a:rPr lang="en-MY" dirty="0"/>
              <a:t>After the execution of MUL instruction the result will be in AX Register.</a:t>
            </a:r>
          </a:p>
          <a:p>
            <a:pPr marL="342900" lvl="1" indent="0">
              <a:buNone/>
            </a:pPr>
            <a:r>
              <a:rPr lang="en-MY" b="1" dirty="0"/>
              <a:t>Example/. </a:t>
            </a:r>
          </a:p>
          <a:p>
            <a:pPr marL="342900" lvl="1" indent="0">
              <a:buNone/>
            </a:pPr>
            <a:r>
              <a:rPr lang="en-MY" b="1" dirty="0"/>
              <a:t>MOV AL,5</a:t>
            </a:r>
          </a:p>
          <a:p>
            <a:pPr marL="342900" lvl="1" indent="0">
              <a:buNone/>
            </a:pPr>
            <a:r>
              <a:rPr lang="en-MY" b="1" dirty="0"/>
              <a:t>MOV BL,7</a:t>
            </a:r>
          </a:p>
          <a:p>
            <a:pPr marL="342900" lvl="1" indent="0">
              <a:buNone/>
            </a:pPr>
            <a:r>
              <a:rPr lang="en-MY" b="1" dirty="0"/>
              <a:t>MUL BL</a:t>
            </a:r>
          </a:p>
          <a:p>
            <a:pPr marL="457200" indent="-457200">
              <a:buFont typeface="+mj-lt"/>
              <a:buAutoNum type="arabicPeriod"/>
            </a:pPr>
            <a:r>
              <a:rPr lang="en-MY" dirty="0"/>
              <a:t>After the execution of these instructions the result will be</a:t>
            </a:r>
          </a:p>
          <a:p>
            <a:pPr marL="457200" indent="-457200">
              <a:buFont typeface="+mj-lt"/>
              <a:buAutoNum type="arabicPeriod"/>
            </a:pPr>
            <a:r>
              <a:rPr lang="en-MY" dirty="0"/>
              <a:t>AX= 0023h(35)</a:t>
            </a:r>
          </a:p>
        </p:txBody>
      </p:sp>
    </p:spTree>
    <p:extLst>
      <p:ext uri="{BB962C8B-B14F-4D97-AF65-F5344CB8AC3E}">
        <p14:creationId xmlns:p14="http://schemas.microsoft.com/office/powerpoint/2010/main" val="9839404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68C75F6-A0E6-F976-961A-92348D24FD10}"/>
              </a:ext>
            </a:extLst>
          </p:cNvPr>
          <p:cNvSpPr>
            <a:spLocks noGrp="1"/>
          </p:cNvSpPr>
          <p:nvPr>
            <p:ph type="title"/>
          </p:nvPr>
        </p:nvSpPr>
        <p:spPr/>
        <p:txBody>
          <a:bodyPr/>
          <a:lstStyle/>
          <a:p>
            <a:r>
              <a:rPr lang="en-US" dirty="0"/>
              <a:t>Multiplication B</a:t>
            </a:r>
            <a:endParaRPr lang="en-MY" dirty="0"/>
          </a:p>
        </p:txBody>
      </p:sp>
      <p:sp>
        <p:nvSpPr>
          <p:cNvPr id="5" name="Content Placeholder 4">
            <a:extLst>
              <a:ext uri="{FF2B5EF4-FFF2-40B4-BE49-F238E27FC236}">
                <a16:creationId xmlns:a16="http://schemas.microsoft.com/office/drawing/2014/main" id="{9237BD43-5EC5-FBEB-7881-ED5FC91C1A2F}"/>
              </a:ext>
            </a:extLst>
          </p:cNvPr>
          <p:cNvSpPr>
            <a:spLocks noGrp="1"/>
          </p:cNvSpPr>
          <p:nvPr>
            <p:ph idx="1"/>
          </p:nvPr>
        </p:nvSpPr>
        <p:spPr/>
        <p:txBody>
          <a:bodyPr>
            <a:normAutofit lnSpcReduction="10000"/>
          </a:bodyPr>
          <a:lstStyle/>
          <a:p>
            <a:pPr marL="0" indent="0">
              <a:buNone/>
            </a:pPr>
            <a:r>
              <a:rPr lang="en-MY" b="1" dirty="0"/>
              <a:t>B- Word X Word</a:t>
            </a:r>
          </a:p>
          <a:p>
            <a:pPr marL="457200" indent="-457200">
              <a:buFont typeface="+mj-lt"/>
              <a:buAutoNum type="arabicPeriod"/>
            </a:pPr>
            <a:r>
              <a:rPr lang="en-MY" dirty="0"/>
              <a:t>The first number put in AX register</a:t>
            </a:r>
          </a:p>
          <a:p>
            <a:pPr marL="457200" indent="-457200">
              <a:buFont typeface="+mj-lt"/>
              <a:buAutoNum type="arabicPeriod"/>
            </a:pPr>
            <a:r>
              <a:rPr lang="en-MY" dirty="0"/>
              <a:t>The second number put in another Register</a:t>
            </a:r>
          </a:p>
          <a:p>
            <a:pPr marL="457200" indent="-457200">
              <a:buFont typeface="+mj-lt"/>
              <a:buAutoNum type="arabicPeriod"/>
            </a:pPr>
            <a:r>
              <a:rPr lang="en-MY" dirty="0"/>
              <a:t>After the execution of MUL instruction the result ( 4 bytes)</a:t>
            </a:r>
          </a:p>
          <a:p>
            <a:pPr marL="457200" indent="-457200">
              <a:buFont typeface="+mj-lt"/>
              <a:buAutoNum type="arabicPeriod"/>
            </a:pPr>
            <a:r>
              <a:rPr lang="en-MY" dirty="0"/>
              <a:t>will be in AX &amp; DX Registers ( DX contains the higher part of the result and AX contains the lower part of. The result).</a:t>
            </a:r>
          </a:p>
          <a:p>
            <a:pPr marL="342900" lvl="1" indent="0">
              <a:buNone/>
            </a:pPr>
            <a:r>
              <a:rPr lang="en-MY" b="1" dirty="0"/>
              <a:t>Example/ </a:t>
            </a:r>
          </a:p>
          <a:p>
            <a:pPr marL="342900" lvl="1" indent="0">
              <a:buNone/>
            </a:pPr>
            <a:r>
              <a:rPr lang="en-MY" b="1" dirty="0"/>
              <a:t>MOV AX,1234</a:t>
            </a:r>
          </a:p>
          <a:p>
            <a:pPr marL="342900" lvl="1" indent="0">
              <a:buNone/>
            </a:pPr>
            <a:r>
              <a:rPr lang="en-MY" b="1" dirty="0"/>
              <a:t>MOV BX,2</a:t>
            </a:r>
          </a:p>
          <a:p>
            <a:pPr marL="342900" lvl="1" indent="0">
              <a:buNone/>
            </a:pPr>
            <a:r>
              <a:rPr lang="en-MY" b="1" dirty="0"/>
              <a:t>MUL BX</a:t>
            </a:r>
          </a:p>
          <a:p>
            <a:pPr marL="457200" indent="-457200">
              <a:buFont typeface="+mj-lt"/>
              <a:buAutoNum type="arabicPeriod"/>
            </a:pPr>
            <a:r>
              <a:rPr lang="en-MY" dirty="0"/>
              <a:t>After the execution of these instructions the result will be AX &amp; DX</a:t>
            </a:r>
          </a:p>
          <a:p>
            <a:pPr marL="457200" indent="-457200">
              <a:buFont typeface="+mj-lt"/>
              <a:buAutoNum type="arabicPeriod"/>
            </a:pPr>
            <a:r>
              <a:rPr lang="en-MY" dirty="0"/>
              <a:t>DX=0000   AX=2468</a:t>
            </a:r>
          </a:p>
          <a:p>
            <a:pPr marL="0" indent="0">
              <a:buNone/>
            </a:pPr>
            <a:r>
              <a:rPr lang="en-MY" dirty="0">
                <a:solidFill>
                  <a:srgbClr val="FF0000"/>
                </a:solidFill>
              </a:rPr>
              <a:t>Note/ can’t Multiply the register by a number; it should be a register or a memory location. </a:t>
            </a:r>
          </a:p>
          <a:p>
            <a:pPr marL="0" indent="0">
              <a:buNone/>
            </a:pPr>
            <a:r>
              <a:rPr lang="en-MY" b="1" dirty="0"/>
              <a:t>Example/</a:t>
            </a:r>
            <a:endParaRPr lang="ar-IQ" b="1" dirty="0"/>
          </a:p>
          <a:p>
            <a:pPr marL="342900" lvl="1" indent="0">
              <a:buNone/>
            </a:pPr>
            <a:r>
              <a:rPr lang="en-MY" b="1" dirty="0"/>
              <a:t> MOV AX , 9</a:t>
            </a:r>
          </a:p>
          <a:p>
            <a:pPr marL="342900" lvl="1" indent="0">
              <a:buNone/>
            </a:pPr>
            <a:r>
              <a:rPr lang="en-MY" b="1" dirty="0" err="1"/>
              <a:t>mul</a:t>
            </a:r>
            <a:r>
              <a:rPr lang="en-MY" b="1" dirty="0"/>
              <a:t> 2  ;</a:t>
            </a:r>
            <a:r>
              <a:rPr lang="en-MY" b="1" dirty="0">
                <a:solidFill>
                  <a:srgbClr val="FF0000"/>
                </a:solidFill>
              </a:rPr>
              <a:t>wronging</a:t>
            </a:r>
            <a:r>
              <a:rPr lang="en-MY" b="1" dirty="0"/>
              <a:t> </a:t>
            </a:r>
          </a:p>
          <a:p>
            <a:pPr marL="457200" indent="-457200">
              <a:buFont typeface="+mj-lt"/>
              <a:buAutoNum type="arabicPeriod"/>
            </a:pPr>
            <a:endParaRPr lang="en-MY" dirty="0"/>
          </a:p>
        </p:txBody>
      </p:sp>
    </p:spTree>
    <p:extLst>
      <p:ext uri="{BB962C8B-B14F-4D97-AF65-F5344CB8AC3E}">
        <p14:creationId xmlns:p14="http://schemas.microsoft.com/office/powerpoint/2010/main" val="2443491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68C75F6-A0E6-F976-961A-92348D24FD10}"/>
              </a:ext>
            </a:extLst>
          </p:cNvPr>
          <p:cNvSpPr>
            <a:spLocks noGrp="1"/>
          </p:cNvSpPr>
          <p:nvPr>
            <p:ph type="title"/>
          </p:nvPr>
        </p:nvSpPr>
        <p:spPr/>
        <p:txBody>
          <a:bodyPr/>
          <a:lstStyle/>
          <a:p>
            <a:r>
              <a:rPr lang="en-US" dirty="0"/>
              <a:t>Division</a:t>
            </a:r>
            <a:endParaRPr lang="en-MY" dirty="0"/>
          </a:p>
        </p:txBody>
      </p:sp>
      <p:sp>
        <p:nvSpPr>
          <p:cNvPr id="5" name="Content Placeholder 4">
            <a:extLst>
              <a:ext uri="{FF2B5EF4-FFF2-40B4-BE49-F238E27FC236}">
                <a16:creationId xmlns:a16="http://schemas.microsoft.com/office/drawing/2014/main" id="{9237BD43-5EC5-FBEB-7881-ED5FC91C1A2F}"/>
              </a:ext>
            </a:extLst>
          </p:cNvPr>
          <p:cNvSpPr>
            <a:spLocks noGrp="1"/>
          </p:cNvSpPr>
          <p:nvPr>
            <p:ph idx="1"/>
          </p:nvPr>
        </p:nvSpPr>
        <p:spPr/>
        <p:txBody>
          <a:bodyPr>
            <a:normAutofit/>
          </a:bodyPr>
          <a:lstStyle/>
          <a:p>
            <a:pPr marL="0" indent="0">
              <a:buNone/>
            </a:pPr>
            <a:r>
              <a:rPr lang="en-MY" b="1" dirty="0"/>
              <a:t>Dividing Word (2 bytes) on byte</a:t>
            </a:r>
          </a:p>
          <a:p>
            <a:pPr marL="457200" indent="-457200">
              <a:buFont typeface="+mj-lt"/>
              <a:buAutoNum type="arabicPeriod"/>
            </a:pPr>
            <a:r>
              <a:rPr lang="en-MY" dirty="0"/>
              <a:t>The first number ( dividend) put in AX</a:t>
            </a:r>
          </a:p>
          <a:p>
            <a:pPr marL="457200" indent="-457200">
              <a:buFont typeface="+mj-lt"/>
              <a:buAutoNum type="arabicPeriod"/>
            </a:pPr>
            <a:r>
              <a:rPr lang="en-MY" dirty="0"/>
              <a:t>The second number ( divisor) ( I byte) in another .register</a:t>
            </a:r>
          </a:p>
          <a:p>
            <a:pPr marL="457200" indent="-457200">
              <a:buFont typeface="+mj-lt"/>
              <a:buAutoNum type="arabicPeriod"/>
            </a:pPr>
            <a:r>
              <a:rPr lang="en-MY" dirty="0"/>
              <a:t>The result will be in AL register and the reminder in AH register</a:t>
            </a:r>
          </a:p>
          <a:p>
            <a:pPr marL="342900" lvl="1" indent="0">
              <a:buNone/>
            </a:pPr>
            <a:r>
              <a:rPr lang="en-MY" b="1" dirty="0"/>
              <a:t>Example/</a:t>
            </a:r>
            <a:endParaRPr lang="ar-IQ" b="1" dirty="0"/>
          </a:p>
          <a:p>
            <a:pPr marL="342900" lvl="1" indent="0">
              <a:buNone/>
            </a:pPr>
            <a:r>
              <a:rPr lang="en-MY" b="1" dirty="0"/>
              <a:t> MOV AX , 9</a:t>
            </a:r>
          </a:p>
          <a:p>
            <a:pPr marL="342900" lvl="1" indent="0">
              <a:buNone/>
            </a:pPr>
            <a:r>
              <a:rPr lang="en-MY" b="1" dirty="0"/>
              <a:t>MOV BL,2</a:t>
            </a:r>
          </a:p>
          <a:p>
            <a:pPr marL="342900" lvl="1" indent="0">
              <a:buNone/>
            </a:pPr>
            <a:r>
              <a:rPr lang="en-MY" b="1" dirty="0"/>
              <a:t>DIV BL</a:t>
            </a:r>
          </a:p>
          <a:p>
            <a:pPr marL="457200" indent="-457200">
              <a:buFont typeface="+mj-lt"/>
              <a:buAutoNum type="arabicPeriod"/>
            </a:pPr>
            <a:r>
              <a:rPr lang="en-MY" dirty="0"/>
              <a:t>After the execution of these instructions the result in AL=4 and the reminder in AH=l (AX=0l04).</a:t>
            </a:r>
            <a:endParaRPr lang="ar-IQ" dirty="0"/>
          </a:p>
          <a:p>
            <a:pPr marL="0" indent="0">
              <a:buNone/>
            </a:pPr>
            <a:endParaRPr lang="en-MY" dirty="0">
              <a:solidFill>
                <a:srgbClr val="FF0000"/>
              </a:solidFill>
            </a:endParaRPr>
          </a:p>
          <a:p>
            <a:pPr marL="0" indent="0">
              <a:buNone/>
            </a:pPr>
            <a:r>
              <a:rPr lang="en-MY" dirty="0">
                <a:solidFill>
                  <a:srgbClr val="FF0000"/>
                </a:solidFill>
              </a:rPr>
              <a:t>Note/ can't divide the register on a number; it should be a register or a memory location. </a:t>
            </a:r>
          </a:p>
          <a:p>
            <a:pPr marL="0" indent="0">
              <a:buNone/>
            </a:pPr>
            <a:r>
              <a:rPr lang="en-MY" b="1" dirty="0"/>
              <a:t>Example/</a:t>
            </a:r>
            <a:endParaRPr lang="ar-IQ" b="1" dirty="0"/>
          </a:p>
          <a:p>
            <a:pPr marL="342900" lvl="1" indent="0">
              <a:buNone/>
            </a:pPr>
            <a:r>
              <a:rPr lang="en-MY" b="1" dirty="0"/>
              <a:t> MOV AX , 9</a:t>
            </a:r>
          </a:p>
          <a:p>
            <a:pPr marL="342900" lvl="1" indent="0">
              <a:buNone/>
            </a:pPr>
            <a:r>
              <a:rPr lang="en-MY" b="1" dirty="0"/>
              <a:t>DIV 2  ;</a:t>
            </a:r>
            <a:r>
              <a:rPr lang="en-MY" b="1" dirty="0">
                <a:solidFill>
                  <a:srgbClr val="FF0000"/>
                </a:solidFill>
              </a:rPr>
              <a:t>wronging</a:t>
            </a:r>
            <a:r>
              <a:rPr lang="en-MY" b="1" dirty="0"/>
              <a:t> </a:t>
            </a:r>
          </a:p>
        </p:txBody>
      </p:sp>
    </p:spTree>
    <p:extLst>
      <p:ext uri="{BB962C8B-B14F-4D97-AF65-F5344CB8AC3E}">
        <p14:creationId xmlns:p14="http://schemas.microsoft.com/office/powerpoint/2010/main" val="617937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BE7D4-22E0-F92F-9929-6E956318D712}"/>
              </a:ext>
            </a:extLst>
          </p:cNvPr>
          <p:cNvSpPr>
            <a:spLocks noGrp="1"/>
          </p:cNvSpPr>
          <p:nvPr>
            <p:ph type="title"/>
          </p:nvPr>
        </p:nvSpPr>
        <p:spPr/>
        <p:txBody>
          <a:bodyPr>
            <a:normAutofit/>
          </a:bodyPr>
          <a:lstStyle/>
          <a:p>
            <a:r>
              <a:rPr lang="en-MY" sz="4400" dirty="0"/>
              <a:t>Example</a:t>
            </a:r>
            <a:endParaRPr lang="en-MY" dirty="0"/>
          </a:p>
        </p:txBody>
      </p:sp>
      <p:sp>
        <p:nvSpPr>
          <p:cNvPr id="5" name="Content Placeholder 2">
            <a:extLst>
              <a:ext uri="{FF2B5EF4-FFF2-40B4-BE49-F238E27FC236}">
                <a16:creationId xmlns:a16="http://schemas.microsoft.com/office/drawing/2014/main" id="{5B5C97B7-A27C-DB9D-3EB4-8579DF2B899A}"/>
              </a:ext>
            </a:extLst>
          </p:cNvPr>
          <p:cNvSpPr txBox="1">
            <a:spLocks/>
          </p:cNvSpPr>
          <p:nvPr/>
        </p:nvSpPr>
        <p:spPr>
          <a:xfrm>
            <a:off x="140048" y="1941985"/>
            <a:ext cx="12385376" cy="3208528"/>
          </a:xfrm>
          <a:prstGeom prst="rect">
            <a:avLst/>
          </a:prstGeom>
        </p:spPr>
        <p:txBody>
          <a:bodyPr vert="horz" lIns="91440" tIns="45720" rIns="91440" bIns="45720" rtlCol="0">
            <a:normAutofit fontScale="85000" lnSpcReduction="20000"/>
          </a:bodyPr>
          <a:lstStyle>
            <a:lvl1pPr marL="288925" indent="-288925" algn="l" defTabSz="914323" rtl="0" eaLnBrk="1" latinLnBrk="0" hangingPunct="1">
              <a:spcBef>
                <a:spcPct val="20000"/>
              </a:spcBef>
              <a:buClr>
                <a:schemeClr val="tx2"/>
              </a:buClr>
              <a:buSzPct val="90000"/>
              <a:buFont typeface="Palatino Linotype" panose="02040502050505030304" pitchFamily="18" charset="0"/>
              <a:buChar char="•"/>
              <a:defRPr sz="2000" kern="1200">
                <a:solidFill>
                  <a:schemeClr val="tx1"/>
                </a:solidFill>
                <a:latin typeface="Palatino Linotype" panose="02040502050505030304" pitchFamily="18" charset="0"/>
                <a:ea typeface="+mn-ea"/>
                <a:cs typeface="+mn-cs"/>
              </a:defRPr>
            </a:lvl1pPr>
            <a:lvl2pPr marL="631825" indent="-227013" algn="l" defTabSz="914323" rtl="0" eaLnBrk="1" latinLnBrk="0" hangingPunct="1">
              <a:spcBef>
                <a:spcPct val="20000"/>
              </a:spcBef>
              <a:buClr>
                <a:schemeClr val="tx2"/>
              </a:buClr>
              <a:buSzPct val="90000"/>
              <a:buFont typeface="Wingdings" panose="05000000000000000000" pitchFamily="2" charset="2"/>
              <a:buChar char="§"/>
              <a:defRPr sz="1800" kern="1200">
                <a:solidFill>
                  <a:schemeClr val="tx1"/>
                </a:solidFill>
                <a:latin typeface="Palatino Linotype" panose="02040502050505030304" pitchFamily="18" charset="0"/>
                <a:ea typeface="+mn-ea"/>
                <a:cs typeface="+mn-cs"/>
              </a:defRPr>
            </a:lvl2pPr>
            <a:lvl3pPr marL="973138" indent="-231775" algn="l" defTabSz="914323" rtl="0" eaLnBrk="1" latinLnBrk="0" hangingPunct="1">
              <a:spcBef>
                <a:spcPct val="20000"/>
              </a:spcBef>
              <a:buClr>
                <a:schemeClr val="tx2"/>
              </a:buClr>
              <a:buFont typeface="Courier New" panose="02070309020205020404" pitchFamily="49" charset="0"/>
              <a:buChar char="o"/>
              <a:defRPr sz="1600" kern="1200">
                <a:solidFill>
                  <a:schemeClr val="tx1"/>
                </a:solidFill>
                <a:latin typeface="Palatino Linotype" panose="02040502050505030304" pitchFamily="18" charset="0"/>
                <a:ea typeface="+mn-ea"/>
                <a:cs typeface="+mn-cs"/>
              </a:defRPr>
            </a:lvl3pPr>
            <a:lvl4pPr marL="1254125" indent="-222250" algn="l" defTabSz="914323" rtl="0" eaLnBrk="1" latinLnBrk="0" hangingPunct="1">
              <a:spcBef>
                <a:spcPct val="20000"/>
              </a:spcBef>
              <a:buClr>
                <a:schemeClr val="tx2"/>
              </a:buClr>
              <a:buFont typeface="Arial" panose="020B0604020202020204" pitchFamily="34" charset="0"/>
              <a:buChar char="–"/>
              <a:defRPr sz="1400" kern="1200">
                <a:solidFill>
                  <a:schemeClr val="tx1"/>
                </a:solidFill>
                <a:latin typeface="Palatino Linotype" panose="02040502050505030304" pitchFamily="18" charset="0"/>
                <a:ea typeface="+mn-ea"/>
                <a:cs typeface="+mn-cs"/>
              </a:defRPr>
            </a:lvl4pPr>
            <a:lvl5pPr marL="1430338" indent="-176213" algn="l" defTabSz="914323" rtl="0" eaLnBrk="1" latinLnBrk="0" hangingPunct="1">
              <a:spcBef>
                <a:spcPct val="20000"/>
              </a:spcBef>
              <a:buClr>
                <a:schemeClr val="tx2"/>
              </a:buClr>
              <a:buFont typeface="Arial" panose="020B0604020202020204" pitchFamily="34" charset="0"/>
              <a:buChar char="»"/>
              <a:defRPr sz="1200" kern="1200">
                <a:solidFill>
                  <a:schemeClr val="tx1"/>
                </a:solidFill>
                <a:latin typeface="Palatino Linotype" panose="02040502050505030304" pitchFamily="18" charset="0"/>
                <a:ea typeface="+mn-ea"/>
                <a:cs typeface="+mn-cs"/>
              </a:defRPr>
            </a:lvl5pPr>
            <a:lvl6pPr marL="2514389" indent="-228581" algn="l" defTabSz="91432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551" indent="-228581" algn="l" defTabSz="91432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713" indent="-228581" algn="l" defTabSz="91432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874" indent="-228581" algn="l" defTabSz="91432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Palatino Linotype" panose="02040502050505030304" pitchFamily="18" charset="0"/>
              <a:buNone/>
            </a:pPr>
            <a:r>
              <a:rPr lang="en-MY" sz="9600" dirty="0"/>
              <a:t>Write an assembly program to calculate factorial x.</a:t>
            </a:r>
            <a:endParaRPr lang="en-US" sz="8000" b="1" dirty="0"/>
          </a:p>
        </p:txBody>
      </p:sp>
    </p:spTree>
    <p:extLst>
      <p:ext uri="{BB962C8B-B14F-4D97-AF65-F5344CB8AC3E}">
        <p14:creationId xmlns:p14="http://schemas.microsoft.com/office/powerpoint/2010/main" val="695102146"/>
      </p:ext>
    </p:extLst>
  </p:cSld>
  <p:clrMapOvr>
    <a:masterClrMapping/>
  </p:clrMapOvr>
</p:sld>
</file>

<file path=ppt/theme/theme1.xml><?xml version="1.0" encoding="utf-8"?>
<a:theme xmlns:a="http://schemas.openxmlformats.org/drawingml/2006/main" name="Office Theme">
  <a:themeElements>
    <a:clrScheme name="Custom 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16225</TotalTime>
  <Words>1360</Words>
  <Application>Microsoft Office PowerPoint</Application>
  <PresentationFormat>Custom</PresentationFormat>
  <Paragraphs>277</Paragraphs>
  <Slides>22</Slides>
  <Notes>22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Arial</vt:lpstr>
      <vt:lpstr>Calibri</vt:lpstr>
      <vt:lpstr>Cambria Math</vt:lpstr>
      <vt:lpstr>Courier New</vt:lpstr>
      <vt:lpstr>Palatino Linotype</vt:lpstr>
      <vt:lpstr>Times New Roman</vt:lpstr>
      <vt:lpstr>Wingdings</vt:lpstr>
      <vt:lpstr>Office Theme</vt:lpstr>
      <vt:lpstr>PowerPoint Presentation</vt:lpstr>
      <vt:lpstr>Arrays in assembly</vt:lpstr>
      <vt:lpstr>Example// write an assembly program to find the sum of an array consists of 5, elements</vt:lpstr>
      <vt:lpstr>Example</vt:lpstr>
      <vt:lpstr>Solution</vt:lpstr>
      <vt:lpstr>Multiplication A</vt:lpstr>
      <vt:lpstr>Multiplication B</vt:lpstr>
      <vt:lpstr>Division</vt:lpstr>
      <vt:lpstr>Example</vt:lpstr>
      <vt:lpstr>Solution:</vt:lpstr>
      <vt:lpstr>Example</vt:lpstr>
      <vt:lpstr>Solution:</vt:lpstr>
      <vt:lpstr>Example</vt:lpstr>
      <vt:lpstr>Solution:</vt:lpstr>
      <vt:lpstr>Example</vt:lpstr>
      <vt:lpstr>Solution:</vt:lpstr>
      <vt:lpstr>Example</vt:lpstr>
      <vt:lpstr>Example</vt:lpstr>
      <vt:lpstr>Solution:</vt:lpstr>
      <vt:lpstr>H.W 1</vt:lpstr>
      <vt:lpstr>H.W 2</vt:lpstr>
      <vt:lpstr>PowerPoint Presentation</vt:lpstr>
    </vt:vector>
  </TitlesOfParts>
  <Company>Sheridan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Vakanski Aleksandar</dc:creator>
  <cp:lastModifiedBy>Al Ali Ghazwan Abdulnabi Abood</cp:lastModifiedBy>
  <cp:revision>2891</cp:revision>
  <cp:lastPrinted>2016-01-16T17:38:40Z</cp:lastPrinted>
  <dcterms:created xsi:type="dcterms:W3CDTF">2014-06-16T13:46:25Z</dcterms:created>
  <dcterms:modified xsi:type="dcterms:W3CDTF">2023-01-03T12:17:01Z</dcterms:modified>
</cp:coreProperties>
</file>